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 id="2147483821" r:id="rId5"/>
    <p:sldMasterId id="2147483720" r:id="rId6"/>
    <p:sldMasterId id="2147483792" r:id="rId7"/>
    <p:sldMasterId id="2147483827" r:id="rId8"/>
    <p:sldMasterId id="2147483840" r:id="rId9"/>
  </p:sldMasterIdLst>
  <p:notesMasterIdLst>
    <p:notesMasterId r:id="rId83"/>
  </p:notesMasterIdLst>
  <p:handoutMasterIdLst>
    <p:handoutMasterId r:id="rId84"/>
  </p:handoutMasterIdLst>
  <p:sldIdLst>
    <p:sldId id="437" r:id="rId10"/>
    <p:sldId id="369" r:id="rId11"/>
    <p:sldId id="381" r:id="rId12"/>
    <p:sldId id="382" r:id="rId13"/>
    <p:sldId id="779" r:id="rId14"/>
    <p:sldId id="452" r:id="rId15"/>
    <p:sldId id="780" r:id="rId16"/>
    <p:sldId id="443" r:id="rId17"/>
    <p:sldId id="449" r:id="rId18"/>
    <p:sldId id="445" r:id="rId19"/>
    <p:sldId id="446" r:id="rId20"/>
    <p:sldId id="447" r:id="rId21"/>
    <p:sldId id="784" r:id="rId22"/>
    <p:sldId id="370" r:id="rId23"/>
    <p:sldId id="375" r:id="rId24"/>
    <p:sldId id="371" r:id="rId25"/>
    <p:sldId id="376" r:id="rId26"/>
    <p:sldId id="377" r:id="rId27"/>
    <p:sldId id="378" r:id="rId28"/>
    <p:sldId id="432" r:id="rId29"/>
    <p:sldId id="433" r:id="rId30"/>
    <p:sldId id="434" r:id="rId31"/>
    <p:sldId id="435" r:id="rId32"/>
    <p:sldId id="436" r:id="rId33"/>
    <p:sldId id="453" r:id="rId34"/>
    <p:sldId id="372" r:id="rId35"/>
    <p:sldId id="396" r:id="rId36"/>
    <p:sldId id="397" r:id="rId37"/>
    <p:sldId id="398" r:id="rId38"/>
    <p:sldId id="399" r:id="rId39"/>
    <p:sldId id="400" r:id="rId40"/>
    <p:sldId id="401" r:id="rId41"/>
    <p:sldId id="402" r:id="rId42"/>
    <p:sldId id="403" r:id="rId43"/>
    <p:sldId id="404" r:id="rId44"/>
    <p:sldId id="388" r:id="rId45"/>
    <p:sldId id="389" r:id="rId46"/>
    <p:sldId id="390" r:id="rId47"/>
    <p:sldId id="391" r:id="rId48"/>
    <p:sldId id="392" r:id="rId49"/>
    <p:sldId id="393" r:id="rId50"/>
    <p:sldId id="394" r:id="rId51"/>
    <p:sldId id="395" r:id="rId52"/>
    <p:sldId id="424" r:id="rId53"/>
    <p:sldId id="426" r:id="rId54"/>
    <p:sldId id="427" r:id="rId55"/>
    <p:sldId id="425" r:id="rId56"/>
    <p:sldId id="429" r:id="rId57"/>
    <p:sldId id="373" r:id="rId58"/>
    <p:sldId id="410" r:id="rId59"/>
    <p:sldId id="408" r:id="rId60"/>
    <p:sldId id="405" r:id="rId61"/>
    <p:sldId id="407" r:id="rId62"/>
    <p:sldId id="406" r:id="rId63"/>
    <p:sldId id="409" r:id="rId64"/>
    <p:sldId id="411" r:id="rId65"/>
    <p:sldId id="412" r:id="rId66"/>
    <p:sldId id="413" r:id="rId67"/>
    <p:sldId id="414" r:id="rId68"/>
    <p:sldId id="415" r:id="rId69"/>
    <p:sldId id="417" r:id="rId70"/>
    <p:sldId id="419" r:id="rId71"/>
    <p:sldId id="418" r:id="rId72"/>
    <p:sldId id="420" r:id="rId73"/>
    <p:sldId id="421" r:id="rId74"/>
    <p:sldId id="422" r:id="rId75"/>
    <p:sldId id="423" r:id="rId76"/>
    <p:sldId id="430" r:id="rId77"/>
    <p:sldId id="431" r:id="rId78"/>
    <p:sldId id="455" r:id="rId79"/>
    <p:sldId id="374" r:id="rId80"/>
    <p:sldId id="781" r:id="rId81"/>
    <p:sldId id="26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054262-9458-4BFA-A044-3B8A0CC3D0D9}">
          <p14:sldIdLst>
            <p14:sldId id="437"/>
            <p14:sldId id="369"/>
            <p14:sldId id="381"/>
            <p14:sldId id="382"/>
            <p14:sldId id="779"/>
            <p14:sldId id="452"/>
            <p14:sldId id="780"/>
            <p14:sldId id="443"/>
            <p14:sldId id="449"/>
            <p14:sldId id="445"/>
            <p14:sldId id="446"/>
            <p14:sldId id="447"/>
            <p14:sldId id="784"/>
            <p14:sldId id="370"/>
            <p14:sldId id="375"/>
            <p14:sldId id="371"/>
            <p14:sldId id="376"/>
            <p14:sldId id="377"/>
            <p14:sldId id="378"/>
            <p14:sldId id="432"/>
            <p14:sldId id="433"/>
            <p14:sldId id="434"/>
            <p14:sldId id="435"/>
            <p14:sldId id="436"/>
            <p14:sldId id="453"/>
          </p14:sldIdLst>
        </p14:section>
        <p14:section name="Active Gate Plugin" id="{A69F948D-AB89-47C6-8D29-9CBA565968EC}">
          <p14:sldIdLst>
            <p14:sldId id="372"/>
            <p14:sldId id="396"/>
            <p14:sldId id="397"/>
            <p14:sldId id="398"/>
            <p14:sldId id="399"/>
            <p14:sldId id="400"/>
            <p14:sldId id="401"/>
            <p14:sldId id="402"/>
            <p14:sldId id="403"/>
            <p14:sldId id="404"/>
            <p14:sldId id="388"/>
            <p14:sldId id="389"/>
            <p14:sldId id="390"/>
            <p14:sldId id="391"/>
            <p14:sldId id="392"/>
            <p14:sldId id="393"/>
            <p14:sldId id="394"/>
            <p14:sldId id="395"/>
            <p14:sldId id="424"/>
            <p14:sldId id="426"/>
            <p14:sldId id="427"/>
            <p14:sldId id="425"/>
            <p14:sldId id="429"/>
          </p14:sldIdLst>
        </p14:section>
        <p14:section name="API" id="{ACAB6EA6-6C6C-40B0-A89E-9DD3E82F0548}">
          <p14:sldIdLst>
            <p14:sldId id="373"/>
            <p14:sldId id="410"/>
            <p14:sldId id="408"/>
            <p14:sldId id="405"/>
            <p14:sldId id="407"/>
            <p14:sldId id="406"/>
            <p14:sldId id="409"/>
            <p14:sldId id="411"/>
            <p14:sldId id="412"/>
            <p14:sldId id="413"/>
            <p14:sldId id="414"/>
            <p14:sldId id="415"/>
            <p14:sldId id="417"/>
            <p14:sldId id="419"/>
            <p14:sldId id="418"/>
            <p14:sldId id="420"/>
            <p14:sldId id="421"/>
            <p14:sldId id="422"/>
            <p14:sldId id="423"/>
            <p14:sldId id="430"/>
            <p14:sldId id="431"/>
          </p14:sldIdLst>
        </p14:section>
        <p14:section name="Roadmap and best practices" id="{21B6E7A0-BEFA-4F1D-8FC1-020E7DC176B1}">
          <p14:sldIdLst>
            <p14:sldId id="455"/>
            <p14:sldId id="374"/>
            <p14:sldId id="781"/>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56BC"/>
    <a:srgbClr val="6F3193"/>
    <a:srgbClr val="76409C"/>
    <a:srgbClr val="5152B7"/>
    <a:srgbClr val="6E3293"/>
    <a:srgbClr val="4E55BB"/>
    <a:srgbClr val="2781EC"/>
    <a:srgbClr val="703092"/>
    <a:srgbClr val="574BB0"/>
    <a:srgbClr val="4362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FDCFA-F911-4EDF-9F98-169B6D0FF3EA}" v="122" dt="2019-01-28T18:02:57.921"/>
    <p1510:client id="{97D735A7-3A08-FE20-363F-C18166979103}" v="10" dt="2019-01-28T18:02:43.2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handoutMaster" Target="handoutMasters/handoutMaster1.xml"/><Relationship Id="rId89" Type="http://schemas.microsoft.com/office/2016/11/relationships/changesInfo" Target="changesInfos/changesInfo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microsoft.com/office/2015/10/relationships/revisionInfo" Target="revisionInfo.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dstrom, Michael" userId="S::michael.lundstrom@dynatrace.com::664cb06a-84dc-4d98-8ae7-33e1c98f9814" providerId="AD" clId="Web-{F1C558F0-2E1C-B6CE-A25B-C3B9BD12B1C2}"/>
    <pc:docChg chg="modSld">
      <pc:chgData name="Lundstrom, Michael" userId="S::michael.lundstrom@dynatrace.com::664cb06a-84dc-4d98-8ae7-33e1c98f9814" providerId="AD" clId="Web-{F1C558F0-2E1C-B6CE-A25B-C3B9BD12B1C2}" dt="2019-01-28T18:00:58.612" v="3" actId="20577"/>
      <pc:docMkLst>
        <pc:docMk/>
      </pc:docMkLst>
      <pc:sldChg chg="modSp">
        <pc:chgData name="Lundstrom, Michael" userId="S::michael.lundstrom@dynatrace.com::664cb06a-84dc-4d98-8ae7-33e1c98f9814" providerId="AD" clId="Web-{F1C558F0-2E1C-B6CE-A25B-C3B9BD12B1C2}" dt="2019-01-28T18:00:58.612" v="3" actId="20577"/>
        <pc:sldMkLst>
          <pc:docMk/>
          <pc:sldMk cId="3487446449" sldId="455"/>
        </pc:sldMkLst>
        <pc:spChg chg="mod">
          <ac:chgData name="Lundstrom, Michael" userId="S::michael.lundstrom@dynatrace.com::664cb06a-84dc-4d98-8ae7-33e1c98f9814" providerId="AD" clId="Web-{F1C558F0-2E1C-B6CE-A25B-C3B9BD12B1C2}" dt="2019-01-28T18:00:58.612" v="3" actId="20577"/>
          <ac:spMkLst>
            <pc:docMk/>
            <pc:sldMk cId="3487446449" sldId="455"/>
            <ac:spMk id="18" creationId="{2FD820C8-9F20-9B42-A672-ADCACEBCBEAA}"/>
          </ac:spMkLst>
        </pc:spChg>
      </pc:sldChg>
    </pc:docChg>
  </pc:docChgLst>
  <pc:docChgLst>
    <pc:chgData name="Lundstrom, Michael" userId="S::michael.lundstrom@dynatrace.com::664cb06a-84dc-4d98-8ae7-33e1c98f9814" providerId="AD" clId="Web-{97D735A7-3A08-FE20-363F-C18166979103}"/>
    <pc:docChg chg="modSld">
      <pc:chgData name="Lundstrom, Michael" userId="S::michael.lundstrom@dynatrace.com::664cb06a-84dc-4d98-8ae7-33e1c98f9814" providerId="AD" clId="Web-{97D735A7-3A08-FE20-363F-C18166979103}" dt="2019-01-28T18:02:43.343" v="23" actId="20577"/>
      <pc:docMkLst>
        <pc:docMk/>
      </pc:docMkLst>
      <pc:sldChg chg="modSp">
        <pc:chgData name="Lundstrom, Michael" userId="S::michael.lundstrom@dynatrace.com::664cb06a-84dc-4d98-8ae7-33e1c98f9814" providerId="AD" clId="Web-{97D735A7-3A08-FE20-363F-C18166979103}" dt="2019-01-28T18:02:43.218" v="22" actId="20577"/>
        <pc:sldMkLst>
          <pc:docMk/>
          <pc:sldMk cId="3487446449" sldId="455"/>
        </pc:sldMkLst>
        <pc:spChg chg="mod">
          <ac:chgData name="Lundstrom, Michael" userId="S::michael.lundstrom@dynatrace.com::664cb06a-84dc-4d98-8ae7-33e1c98f9814" providerId="AD" clId="Web-{97D735A7-3A08-FE20-363F-C18166979103}" dt="2019-01-28T18:02:43.218" v="22" actId="20577"/>
          <ac:spMkLst>
            <pc:docMk/>
            <pc:sldMk cId="3487446449" sldId="455"/>
            <ac:spMk id="18" creationId="{2FD820C8-9F20-9B42-A672-ADCACEBCBEAA}"/>
          </ac:spMkLst>
        </pc:spChg>
      </pc:sldChg>
    </pc:docChg>
  </pc:docChgLst>
  <pc:docChgLst>
    <pc:chgData name="Mierzewski, Jakub" userId="f1f1686d-c672-4bb7-b791-412fc2295f5b" providerId="ADAL" clId="{844FDCFA-F911-4EDF-9F98-169B6D0FF3EA}"/>
    <pc:docChg chg="undo redo custSel addSld delSld modSld sldOrd modSection">
      <pc:chgData name="Mierzewski, Jakub" userId="f1f1686d-c672-4bb7-b791-412fc2295f5b" providerId="ADAL" clId="{844FDCFA-F911-4EDF-9F98-169B6D0FF3EA}" dt="2019-01-28T18:02:57.921" v="1246" actId="20577"/>
      <pc:docMkLst>
        <pc:docMk/>
      </pc:docMkLst>
      <pc:sldChg chg="addSp delSp">
        <pc:chgData name="Mierzewski, Jakub" userId="f1f1686d-c672-4bb7-b791-412fc2295f5b" providerId="ADAL" clId="{844FDCFA-F911-4EDF-9F98-169B6D0FF3EA}" dt="2019-01-28T06:36:14.353" v="29"/>
        <pc:sldMkLst>
          <pc:docMk/>
          <pc:sldMk cId="3147400366" sldId="374"/>
        </pc:sldMkLst>
        <pc:spChg chg="add del">
          <ac:chgData name="Mierzewski, Jakub" userId="f1f1686d-c672-4bb7-b791-412fc2295f5b" providerId="ADAL" clId="{844FDCFA-F911-4EDF-9F98-169B6D0FF3EA}" dt="2019-01-28T06:36:14.353" v="29"/>
          <ac:spMkLst>
            <pc:docMk/>
            <pc:sldMk cId="3147400366" sldId="374"/>
            <ac:spMk id="3" creationId="{EA16F3D6-7969-4EE1-81B3-7C984CE92AF3}"/>
          </ac:spMkLst>
        </pc:spChg>
      </pc:sldChg>
      <pc:sldChg chg="modSp">
        <pc:chgData name="Mierzewski, Jakub" userId="f1f1686d-c672-4bb7-b791-412fc2295f5b" providerId="ADAL" clId="{844FDCFA-F911-4EDF-9F98-169B6D0FF3EA}" dt="2019-01-28T14:58:30.740" v="1160" actId="20577"/>
        <pc:sldMkLst>
          <pc:docMk/>
          <pc:sldMk cId="2264903017" sldId="381"/>
        </pc:sldMkLst>
        <pc:spChg chg="mod">
          <ac:chgData name="Mierzewski, Jakub" userId="f1f1686d-c672-4bb7-b791-412fc2295f5b" providerId="ADAL" clId="{844FDCFA-F911-4EDF-9F98-169B6D0FF3EA}" dt="2019-01-28T14:58:30.740" v="1160" actId="20577"/>
          <ac:spMkLst>
            <pc:docMk/>
            <pc:sldMk cId="2264903017" sldId="381"/>
            <ac:spMk id="4" creationId="{BE2360D6-CDCD-7548-94E0-68797313ADEB}"/>
          </ac:spMkLst>
        </pc:spChg>
      </pc:sldChg>
      <pc:sldChg chg="modNotesTx">
        <pc:chgData name="Mierzewski, Jakub" userId="f1f1686d-c672-4bb7-b791-412fc2295f5b" providerId="ADAL" clId="{844FDCFA-F911-4EDF-9F98-169B6D0FF3EA}" dt="2019-01-28T14:23:46.143" v="474" actId="113"/>
        <pc:sldMkLst>
          <pc:docMk/>
          <pc:sldMk cId="2395180290" sldId="382"/>
        </pc:sldMkLst>
      </pc:sldChg>
      <pc:sldChg chg="del">
        <pc:chgData name="Mierzewski, Jakub" userId="f1f1686d-c672-4bb7-b791-412fc2295f5b" providerId="ADAL" clId="{844FDCFA-F911-4EDF-9F98-169B6D0FF3EA}" dt="2019-01-28T06:17:36.498" v="1" actId="2696"/>
        <pc:sldMkLst>
          <pc:docMk/>
          <pc:sldMk cId="2840303986" sldId="383"/>
        </pc:sldMkLst>
      </pc:sldChg>
      <pc:sldChg chg="ord">
        <pc:chgData name="Mierzewski, Jakub" userId="f1f1686d-c672-4bb7-b791-412fc2295f5b" providerId="ADAL" clId="{844FDCFA-F911-4EDF-9F98-169B6D0FF3EA}" dt="2019-01-28T17:47:50.407" v="1222"/>
        <pc:sldMkLst>
          <pc:docMk/>
          <pc:sldMk cId="3096837521" sldId="443"/>
        </pc:sldMkLst>
      </pc:sldChg>
      <pc:sldChg chg="del modNotesTx">
        <pc:chgData name="Mierzewski, Jakub" userId="f1f1686d-c672-4bb7-b791-412fc2295f5b" providerId="ADAL" clId="{844FDCFA-F911-4EDF-9F98-169B6D0FF3EA}" dt="2019-01-28T15:05:07.940" v="1161" actId="2696"/>
        <pc:sldMkLst>
          <pc:docMk/>
          <pc:sldMk cId="1996522335" sldId="444"/>
        </pc:sldMkLst>
      </pc:sldChg>
      <pc:sldChg chg="ord modNotesTx">
        <pc:chgData name="Mierzewski, Jakub" userId="f1f1686d-c672-4bb7-b791-412fc2295f5b" providerId="ADAL" clId="{844FDCFA-F911-4EDF-9F98-169B6D0FF3EA}" dt="2019-01-28T14:40:41.449" v="951" actId="20577"/>
        <pc:sldMkLst>
          <pc:docMk/>
          <pc:sldMk cId="3199018614" sldId="445"/>
        </pc:sldMkLst>
      </pc:sldChg>
      <pc:sldChg chg="addSp modSp modNotesTx">
        <pc:chgData name="Mierzewski, Jakub" userId="f1f1686d-c672-4bb7-b791-412fc2295f5b" providerId="ADAL" clId="{844FDCFA-F911-4EDF-9F98-169B6D0FF3EA}" dt="2019-01-28T18:00:39.715" v="1233" actId="20577"/>
        <pc:sldMkLst>
          <pc:docMk/>
          <pc:sldMk cId="1397670895" sldId="446"/>
        </pc:sldMkLst>
        <pc:spChg chg="add mod">
          <ac:chgData name="Mierzewski, Jakub" userId="f1f1686d-c672-4bb7-b791-412fc2295f5b" providerId="ADAL" clId="{844FDCFA-F911-4EDF-9F98-169B6D0FF3EA}" dt="2019-01-28T14:15:44.079" v="168"/>
          <ac:spMkLst>
            <pc:docMk/>
            <pc:sldMk cId="1397670895" sldId="446"/>
            <ac:spMk id="3" creationId="{2E053F0E-74B8-4CE8-9A52-FCE0B6F5B8A1}"/>
          </ac:spMkLst>
        </pc:spChg>
        <pc:spChg chg="mod">
          <ac:chgData name="Mierzewski, Jakub" userId="f1f1686d-c672-4bb7-b791-412fc2295f5b" providerId="ADAL" clId="{844FDCFA-F911-4EDF-9F98-169B6D0FF3EA}" dt="2019-01-28T14:09:56.540" v="163" actId="115"/>
          <ac:spMkLst>
            <pc:docMk/>
            <pc:sldMk cId="1397670895" sldId="446"/>
            <ac:spMk id="33" creationId="{639EA2AB-192D-4091-A4FE-14E2D4BB9C05}"/>
          </ac:spMkLst>
        </pc:spChg>
      </pc:sldChg>
      <pc:sldChg chg="modNotesTx">
        <pc:chgData name="Mierzewski, Jakub" userId="f1f1686d-c672-4bb7-b791-412fc2295f5b" providerId="ADAL" clId="{844FDCFA-F911-4EDF-9F98-169B6D0FF3EA}" dt="2019-01-28T14:35:16.146" v="716" actId="20577"/>
        <pc:sldMkLst>
          <pc:docMk/>
          <pc:sldMk cId="186539106" sldId="447"/>
        </pc:sldMkLst>
      </pc:sldChg>
      <pc:sldChg chg="modNotesTx">
        <pc:chgData name="Mierzewski, Jakub" userId="f1f1686d-c672-4bb7-b791-412fc2295f5b" providerId="ADAL" clId="{844FDCFA-F911-4EDF-9F98-169B6D0FF3EA}" dt="2019-01-28T14:38:58.225" v="743" actId="20577"/>
        <pc:sldMkLst>
          <pc:docMk/>
          <pc:sldMk cId="2707599971" sldId="449"/>
        </pc:sldMkLst>
      </pc:sldChg>
      <pc:sldChg chg="add del">
        <pc:chgData name="Mierzewski, Jakub" userId="f1f1686d-c672-4bb7-b791-412fc2295f5b" providerId="ADAL" clId="{844FDCFA-F911-4EDF-9F98-169B6D0FF3EA}" dt="2019-01-28T06:34:27.558" v="27" actId="2696"/>
        <pc:sldMkLst>
          <pc:docMk/>
          <pc:sldMk cId="1592167367" sldId="451"/>
        </pc:sldMkLst>
      </pc:sldChg>
      <pc:sldChg chg="addSp modSp modNotesTx">
        <pc:chgData name="Mierzewski, Jakub" userId="f1f1686d-c672-4bb7-b791-412fc2295f5b" providerId="ADAL" clId="{844FDCFA-F911-4EDF-9F98-169B6D0FF3EA}" dt="2019-01-28T14:24:36.317" v="479" actId="166"/>
        <pc:sldMkLst>
          <pc:docMk/>
          <pc:sldMk cId="1176278884" sldId="452"/>
        </pc:sldMkLst>
        <pc:spChg chg="ord">
          <ac:chgData name="Mierzewski, Jakub" userId="f1f1686d-c672-4bb7-b791-412fc2295f5b" providerId="ADAL" clId="{844FDCFA-F911-4EDF-9F98-169B6D0FF3EA}" dt="2019-01-28T14:24:36.317" v="479" actId="166"/>
          <ac:spMkLst>
            <pc:docMk/>
            <pc:sldMk cId="1176278884" sldId="452"/>
            <ac:spMk id="11" creationId="{2D46E48F-E30F-4D03-8E89-CDAA010D4FDD}"/>
          </ac:spMkLst>
        </pc:spChg>
        <pc:picChg chg="add mod">
          <ac:chgData name="Mierzewski, Jakub" userId="f1f1686d-c672-4bb7-b791-412fc2295f5b" providerId="ADAL" clId="{844FDCFA-F911-4EDF-9F98-169B6D0FF3EA}" dt="2019-01-28T14:24:27.747" v="478" actId="1076"/>
          <ac:picMkLst>
            <pc:docMk/>
            <pc:sldMk cId="1176278884" sldId="452"/>
            <ac:picMk id="13" creationId="{57A66B72-50E1-4DB9-94CD-B71EC0EC8883}"/>
          </ac:picMkLst>
        </pc:picChg>
      </pc:sldChg>
      <pc:sldChg chg="add del">
        <pc:chgData name="Mierzewski, Jakub" userId="f1f1686d-c672-4bb7-b791-412fc2295f5b" providerId="ADAL" clId="{844FDCFA-F911-4EDF-9F98-169B6D0FF3EA}" dt="2019-01-28T06:18:56.148" v="11" actId="2696"/>
        <pc:sldMkLst>
          <pc:docMk/>
          <pc:sldMk cId="1234104060" sldId="776"/>
        </pc:sldMkLst>
      </pc:sldChg>
      <pc:sldChg chg="add del">
        <pc:chgData name="Mierzewski, Jakub" userId="f1f1686d-c672-4bb7-b791-412fc2295f5b" providerId="ADAL" clId="{844FDCFA-F911-4EDF-9F98-169B6D0FF3EA}" dt="2019-01-28T06:20:02.066" v="19" actId="2696"/>
        <pc:sldMkLst>
          <pc:docMk/>
          <pc:sldMk cId="930422230" sldId="778"/>
        </pc:sldMkLst>
      </pc:sldChg>
      <pc:sldChg chg="addSp delSp modSp add modAnim modNotesTx">
        <pc:chgData name="Mierzewski, Jakub" userId="f1f1686d-c672-4bb7-b791-412fc2295f5b" providerId="ADAL" clId="{844FDCFA-F911-4EDF-9F98-169B6D0FF3EA}" dt="2019-01-28T15:29:52.444" v="1220" actId="20577"/>
        <pc:sldMkLst>
          <pc:docMk/>
          <pc:sldMk cId="2837583079" sldId="779"/>
        </pc:sldMkLst>
        <pc:spChg chg="mod">
          <ac:chgData name="Mierzewski, Jakub" userId="f1f1686d-c672-4bb7-b791-412fc2295f5b" providerId="ADAL" clId="{844FDCFA-F911-4EDF-9F98-169B6D0FF3EA}" dt="2019-01-28T14:22:29.242" v="403" actId="20577"/>
          <ac:spMkLst>
            <pc:docMk/>
            <pc:sldMk cId="2837583079" sldId="779"/>
            <ac:spMk id="4" creationId="{BE2360D6-CDCD-7548-94E0-68797313ADEB}"/>
          </ac:spMkLst>
        </pc:spChg>
        <pc:spChg chg="del">
          <ac:chgData name="Mierzewski, Jakub" userId="f1f1686d-c672-4bb7-b791-412fc2295f5b" providerId="ADAL" clId="{844FDCFA-F911-4EDF-9F98-169B6D0FF3EA}" dt="2019-01-28T06:18:36.857" v="7" actId="478"/>
          <ac:spMkLst>
            <pc:docMk/>
            <pc:sldMk cId="2837583079" sldId="779"/>
            <ac:spMk id="11" creationId="{F982ED10-316D-470D-A256-949523E4D06F}"/>
          </ac:spMkLst>
        </pc:spChg>
        <pc:spChg chg="del">
          <ac:chgData name="Mierzewski, Jakub" userId="f1f1686d-c672-4bb7-b791-412fc2295f5b" providerId="ADAL" clId="{844FDCFA-F911-4EDF-9F98-169B6D0FF3EA}" dt="2019-01-28T06:18:39.124" v="8" actId="478"/>
          <ac:spMkLst>
            <pc:docMk/>
            <pc:sldMk cId="2837583079" sldId="779"/>
            <ac:spMk id="12" creationId="{DA9D65F2-D726-4FFD-8E49-A06AB08D1FDE}"/>
          </ac:spMkLst>
        </pc:spChg>
        <pc:spChg chg="del">
          <ac:chgData name="Mierzewski, Jakub" userId="f1f1686d-c672-4bb7-b791-412fc2295f5b" providerId="ADAL" clId="{844FDCFA-F911-4EDF-9F98-169B6D0FF3EA}" dt="2019-01-28T06:18:41.040" v="9" actId="478"/>
          <ac:spMkLst>
            <pc:docMk/>
            <pc:sldMk cId="2837583079" sldId="779"/>
            <ac:spMk id="13" creationId="{06F21931-8A94-4A68-83D4-233E272FF8D6}"/>
          </ac:spMkLst>
        </pc:spChg>
        <pc:spChg chg="add">
          <ac:chgData name="Mierzewski, Jakub" userId="f1f1686d-c672-4bb7-b791-412fc2295f5b" providerId="ADAL" clId="{844FDCFA-F911-4EDF-9F98-169B6D0FF3EA}" dt="2019-01-28T06:18:50.747" v="10"/>
          <ac:spMkLst>
            <pc:docMk/>
            <pc:sldMk cId="2837583079" sldId="779"/>
            <ac:spMk id="14" creationId="{93346B6F-D8E9-46DF-99F3-F43EFCBA5498}"/>
          </ac:spMkLst>
        </pc:spChg>
        <pc:spChg chg="add">
          <ac:chgData name="Mierzewski, Jakub" userId="f1f1686d-c672-4bb7-b791-412fc2295f5b" providerId="ADAL" clId="{844FDCFA-F911-4EDF-9F98-169B6D0FF3EA}" dt="2019-01-28T06:18:50.747" v="10"/>
          <ac:spMkLst>
            <pc:docMk/>
            <pc:sldMk cId="2837583079" sldId="779"/>
            <ac:spMk id="15" creationId="{94450DFC-299A-4523-A974-74822D22BC3D}"/>
          </ac:spMkLst>
        </pc:spChg>
        <pc:spChg chg="add">
          <ac:chgData name="Mierzewski, Jakub" userId="f1f1686d-c672-4bb7-b791-412fc2295f5b" providerId="ADAL" clId="{844FDCFA-F911-4EDF-9F98-169B6D0FF3EA}" dt="2019-01-28T06:18:50.747" v="10"/>
          <ac:spMkLst>
            <pc:docMk/>
            <pc:sldMk cId="2837583079" sldId="779"/>
            <ac:spMk id="16" creationId="{8FED9F32-7EC1-47FF-971F-AFD6EB88B5F8}"/>
          </ac:spMkLst>
        </pc:spChg>
        <pc:spChg chg="add">
          <ac:chgData name="Mierzewski, Jakub" userId="f1f1686d-c672-4bb7-b791-412fc2295f5b" providerId="ADAL" clId="{844FDCFA-F911-4EDF-9F98-169B6D0FF3EA}" dt="2019-01-28T06:18:50.747" v="10"/>
          <ac:spMkLst>
            <pc:docMk/>
            <pc:sldMk cId="2837583079" sldId="779"/>
            <ac:spMk id="17" creationId="{5CBC0EC6-C4A2-4152-BC09-E3D834BBEB87}"/>
          </ac:spMkLst>
        </pc:spChg>
        <pc:spChg chg="add">
          <ac:chgData name="Mierzewski, Jakub" userId="f1f1686d-c672-4bb7-b791-412fc2295f5b" providerId="ADAL" clId="{844FDCFA-F911-4EDF-9F98-169B6D0FF3EA}" dt="2019-01-28T06:18:50.747" v="10"/>
          <ac:spMkLst>
            <pc:docMk/>
            <pc:sldMk cId="2837583079" sldId="779"/>
            <ac:spMk id="18" creationId="{B636521C-F525-4B1C-96C1-A1AC50426CA3}"/>
          </ac:spMkLst>
        </pc:spChg>
        <pc:spChg chg="add">
          <ac:chgData name="Mierzewski, Jakub" userId="f1f1686d-c672-4bb7-b791-412fc2295f5b" providerId="ADAL" clId="{844FDCFA-F911-4EDF-9F98-169B6D0FF3EA}" dt="2019-01-28T06:18:50.747" v="10"/>
          <ac:spMkLst>
            <pc:docMk/>
            <pc:sldMk cId="2837583079" sldId="779"/>
            <ac:spMk id="19" creationId="{17A3F345-76AD-43C2-A1CD-CAD4DF09398B}"/>
          </ac:spMkLst>
        </pc:spChg>
        <pc:spChg chg="add">
          <ac:chgData name="Mierzewski, Jakub" userId="f1f1686d-c672-4bb7-b791-412fc2295f5b" providerId="ADAL" clId="{844FDCFA-F911-4EDF-9F98-169B6D0FF3EA}" dt="2019-01-28T06:18:50.747" v="10"/>
          <ac:spMkLst>
            <pc:docMk/>
            <pc:sldMk cId="2837583079" sldId="779"/>
            <ac:spMk id="20" creationId="{1FF844DA-3980-42DA-A6F3-255A0978888F}"/>
          </ac:spMkLst>
        </pc:spChg>
        <pc:spChg chg="add">
          <ac:chgData name="Mierzewski, Jakub" userId="f1f1686d-c672-4bb7-b791-412fc2295f5b" providerId="ADAL" clId="{844FDCFA-F911-4EDF-9F98-169B6D0FF3EA}" dt="2019-01-28T06:18:50.747" v="10"/>
          <ac:spMkLst>
            <pc:docMk/>
            <pc:sldMk cId="2837583079" sldId="779"/>
            <ac:spMk id="21" creationId="{B68B415B-64BA-44D9-AEB5-1151147B4F14}"/>
          </ac:spMkLst>
        </pc:spChg>
        <pc:spChg chg="add">
          <ac:chgData name="Mierzewski, Jakub" userId="f1f1686d-c672-4bb7-b791-412fc2295f5b" providerId="ADAL" clId="{844FDCFA-F911-4EDF-9F98-169B6D0FF3EA}" dt="2019-01-28T06:18:50.747" v="10"/>
          <ac:spMkLst>
            <pc:docMk/>
            <pc:sldMk cId="2837583079" sldId="779"/>
            <ac:spMk id="22" creationId="{40C784E7-919F-4DA6-8E9F-809A48D0FA00}"/>
          </ac:spMkLst>
        </pc:spChg>
        <pc:spChg chg="add">
          <ac:chgData name="Mierzewski, Jakub" userId="f1f1686d-c672-4bb7-b791-412fc2295f5b" providerId="ADAL" clId="{844FDCFA-F911-4EDF-9F98-169B6D0FF3EA}" dt="2019-01-28T06:18:50.747" v="10"/>
          <ac:spMkLst>
            <pc:docMk/>
            <pc:sldMk cId="2837583079" sldId="779"/>
            <ac:spMk id="23" creationId="{B3EF1AAD-3957-42E8-9CD1-D65E98F8BB5D}"/>
          </ac:spMkLst>
        </pc:spChg>
        <pc:spChg chg="add">
          <ac:chgData name="Mierzewski, Jakub" userId="f1f1686d-c672-4bb7-b791-412fc2295f5b" providerId="ADAL" clId="{844FDCFA-F911-4EDF-9F98-169B6D0FF3EA}" dt="2019-01-28T06:18:50.747" v="10"/>
          <ac:spMkLst>
            <pc:docMk/>
            <pc:sldMk cId="2837583079" sldId="779"/>
            <ac:spMk id="24" creationId="{344AB812-0CE2-4A6B-BC5C-6CAB9E37AB41}"/>
          </ac:spMkLst>
        </pc:spChg>
        <pc:spChg chg="add">
          <ac:chgData name="Mierzewski, Jakub" userId="f1f1686d-c672-4bb7-b791-412fc2295f5b" providerId="ADAL" clId="{844FDCFA-F911-4EDF-9F98-169B6D0FF3EA}" dt="2019-01-28T06:18:50.747" v="10"/>
          <ac:spMkLst>
            <pc:docMk/>
            <pc:sldMk cId="2837583079" sldId="779"/>
            <ac:spMk id="26" creationId="{310A19E8-5F39-42FD-B8DB-EBECCD92A7CF}"/>
          </ac:spMkLst>
        </pc:spChg>
        <pc:spChg chg="add">
          <ac:chgData name="Mierzewski, Jakub" userId="f1f1686d-c672-4bb7-b791-412fc2295f5b" providerId="ADAL" clId="{844FDCFA-F911-4EDF-9F98-169B6D0FF3EA}" dt="2019-01-28T06:18:50.747" v="10"/>
          <ac:spMkLst>
            <pc:docMk/>
            <pc:sldMk cId="2837583079" sldId="779"/>
            <ac:spMk id="27" creationId="{98B59143-202A-432A-BC1F-B28AD4F4AA93}"/>
          </ac:spMkLst>
        </pc:spChg>
        <pc:spChg chg="add">
          <ac:chgData name="Mierzewski, Jakub" userId="f1f1686d-c672-4bb7-b791-412fc2295f5b" providerId="ADAL" clId="{844FDCFA-F911-4EDF-9F98-169B6D0FF3EA}" dt="2019-01-28T06:18:50.747" v="10"/>
          <ac:spMkLst>
            <pc:docMk/>
            <pc:sldMk cId="2837583079" sldId="779"/>
            <ac:spMk id="28" creationId="{0AEE33DF-9277-4378-BDAC-52C7A6429198}"/>
          </ac:spMkLst>
        </pc:spChg>
        <pc:spChg chg="add">
          <ac:chgData name="Mierzewski, Jakub" userId="f1f1686d-c672-4bb7-b791-412fc2295f5b" providerId="ADAL" clId="{844FDCFA-F911-4EDF-9F98-169B6D0FF3EA}" dt="2019-01-28T06:18:50.747" v="10"/>
          <ac:spMkLst>
            <pc:docMk/>
            <pc:sldMk cId="2837583079" sldId="779"/>
            <ac:spMk id="29" creationId="{4B4291F4-BAB2-443F-B5E5-7BA2C908CBF7}"/>
          </ac:spMkLst>
        </pc:spChg>
        <pc:spChg chg="add">
          <ac:chgData name="Mierzewski, Jakub" userId="f1f1686d-c672-4bb7-b791-412fc2295f5b" providerId="ADAL" clId="{844FDCFA-F911-4EDF-9F98-169B6D0FF3EA}" dt="2019-01-28T06:18:50.747" v="10"/>
          <ac:spMkLst>
            <pc:docMk/>
            <pc:sldMk cId="2837583079" sldId="779"/>
            <ac:spMk id="34" creationId="{7BF89C13-DD4B-4AAD-8C0A-BA6B8A5AEEE2}"/>
          </ac:spMkLst>
        </pc:spChg>
        <pc:spChg chg="add">
          <ac:chgData name="Mierzewski, Jakub" userId="f1f1686d-c672-4bb7-b791-412fc2295f5b" providerId="ADAL" clId="{844FDCFA-F911-4EDF-9F98-169B6D0FF3EA}" dt="2019-01-28T06:18:50.747" v="10"/>
          <ac:spMkLst>
            <pc:docMk/>
            <pc:sldMk cId="2837583079" sldId="779"/>
            <ac:spMk id="36" creationId="{AB6E9ACF-2C78-4C53-BD60-A4D7FF65D073}"/>
          </ac:spMkLst>
        </pc:spChg>
        <pc:picChg chg="del">
          <ac:chgData name="Mierzewski, Jakub" userId="f1f1686d-c672-4bb7-b791-412fc2295f5b" providerId="ADAL" clId="{844FDCFA-F911-4EDF-9F98-169B6D0FF3EA}" dt="2019-01-28T06:18:33.264" v="6" actId="478"/>
          <ac:picMkLst>
            <pc:docMk/>
            <pc:sldMk cId="2837583079" sldId="779"/>
            <ac:picMk id="9" creationId="{F5FF406C-4105-467B-80F5-570FEE361E4A}"/>
          </ac:picMkLst>
        </pc:picChg>
        <pc:picChg chg="add">
          <ac:chgData name="Mierzewski, Jakub" userId="f1f1686d-c672-4bb7-b791-412fc2295f5b" providerId="ADAL" clId="{844FDCFA-F911-4EDF-9F98-169B6D0FF3EA}" dt="2019-01-28T06:18:50.747" v="10"/>
          <ac:picMkLst>
            <pc:docMk/>
            <pc:sldMk cId="2837583079" sldId="779"/>
            <ac:picMk id="25" creationId="{856FD2DD-95FD-42F6-833A-F4F6A36EDB5E}"/>
          </ac:picMkLst>
        </pc:picChg>
        <pc:picChg chg="add">
          <ac:chgData name="Mierzewski, Jakub" userId="f1f1686d-c672-4bb7-b791-412fc2295f5b" providerId="ADAL" clId="{844FDCFA-F911-4EDF-9F98-169B6D0FF3EA}" dt="2019-01-28T06:18:50.747" v="10"/>
          <ac:picMkLst>
            <pc:docMk/>
            <pc:sldMk cId="2837583079" sldId="779"/>
            <ac:picMk id="30" creationId="{4A2815BB-0FB8-4114-AAB0-A79E46704136}"/>
          </ac:picMkLst>
        </pc:picChg>
        <pc:picChg chg="add">
          <ac:chgData name="Mierzewski, Jakub" userId="f1f1686d-c672-4bb7-b791-412fc2295f5b" providerId="ADAL" clId="{844FDCFA-F911-4EDF-9F98-169B6D0FF3EA}" dt="2019-01-28T06:18:50.747" v="10"/>
          <ac:picMkLst>
            <pc:docMk/>
            <pc:sldMk cId="2837583079" sldId="779"/>
            <ac:picMk id="33" creationId="{3DDC10A3-9390-4152-A4D5-205F16871726}"/>
          </ac:picMkLst>
        </pc:picChg>
        <pc:picChg chg="add">
          <ac:chgData name="Mierzewski, Jakub" userId="f1f1686d-c672-4bb7-b791-412fc2295f5b" providerId="ADAL" clId="{844FDCFA-F911-4EDF-9F98-169B6D0FF3EA}" dt="2019-01-28T06:18:50.747" v="10"/>
          <ac:picMkLst>
            <pc:docMk/>
            <pc:sldMk cId="2837583079" sldId="779"/>
            <ac:picMk id="35" creationId="{617D4487-1E2D-4625-8FA3-B62150A61E80}"/>
          </ac:picMkLst>
        </pc:picChg>
        <pc:picChg chg="add">
          <ac:chgData name="Mierzewski, Jakub" userId="f1f1686d-c672-4bb7-b791-412fc2295f5b" providerId="ADAL" clId="{844FDCFA-F911-4EDF-9F98-169B6D0FF3EA}" dt="2019-01-28T06:18:50.747" v="10"/>
          <ac:picMkLst>
            <pc:docMk/>
            <pc:sldMk cId="2837583079" sldId="779"/>
            <ac:picMk id="37" creationId="{64922942-7A72-43E8-9CF3-9239F11DB44A}"/>
          </ac:picMkLst>
        </pc:picChg>
        <pc:picChg chg="add">
          <ac:chgData name="Mierzewski, Jakub" userId="f1f1686d-c672-4bb7-b791-412fc2295f5b" providerId="ADAL" clId="{844FDCFA-F911-4EDF-9F98-169B6D0FF3EA}" dt="2019-01-28T06:18:50.747" v="10"/>
          <ac:picMkLst>
            <pc:docMk/>
            <pc:sldMk cId="2837583079" sldId="779"/>
            <ac:picMk id="38" creationId="{269758A9-4536-471F-B9C5-C4FCF8A2AF52}"/>
          </ac:picMkLst>
        </pc:picChg>
        <pc:picChg chg="add">
          <ac:chgData name="Mierzewski, Jakub" userId="f1f1686d-c672-4bb7-b791-412fc2295f5b" providerId="ADAL" clId="{844FDCFA-F911-4EDF-9F98-169B6D0FF3EA}" dt="2019-01-28T06:18:50.747" v="10"/>
          <ac:picMkLst>
            <pc:docMk/>
            <pc:sldMk cId="2837583079" sldId="779"/>
            <ac:picMk id="39" creationId="{4E9E58BA-52E8-4A84-BF61-3A0F9EE50258}"/>
          </ac:picMkLst>
        </pc:picChg>
        <pc:cxnChg chg="add">
          <ac:chgData name="Mierzewski, Jakub" userId="f1f1686d-c672-4bb7-b791-412fc2295f5b" providerId="ADAL" clId="{844FDCFA-F911-4EDF-9F98-169B6D0FF3EA}" dt="2019-01-28T06:18:50.747" v="10"/>
          <ac:cxnSpMkLst>
            <pc:docMk/>
            <pc:sldMk cId="2837583079" sldId="779"/>
            <ac:cxnSpMk id="31" creationId="{F8B0F1EA-D7EE-4178-A38E-54AC4D9E2A7E}"/>
          </ac:cxnSpMkLst>
        </pc:cxnChg>
        <pc:cxnChg chg="add">
          <ac:chgData name="Mierzewski, Jakub" userId="f1f1686d-c672-4bb7-b791-412fc2295f5b" providerId="ADAL" clId="{844FDCFA-F911-4EDF-9F98-169B6D0FF3EA}" dt="2019-01-28T06:18:50.747" v="10"/>
          <ac:cxnSpMkLst>
            <pc:docMk/>
            <pc:sldMk cId="2837583079" sldId="779"/>
            <ac:cxnSpMk id="32" creationId="{4F6D2932-5839-4B30-A29E-EE751048A7F1}"/>
          </ac:cxnSpMkLst>
        </pc:cxnChg>
      </pc:sldChg>
      <pc:sldChg chg="addSp delSp modSp add delAnim modAnim modNotesTx">
        <pc:chgData name="Mierzewski, Jakub" userId="f1f1686d-c672-4bb7-b791-412fc2295f5b" providerId="ADAL" clId="{844FDCFA-F911-4EDF-9F98-169B6D0FF3EA}" dt="2019-01-28T14:55:41.847" v="1158" actId="113"/>
        <pc:sldMkLst>
          <pc:docMk/>
          <pc:sldMk cId="415430317" sldId="780"/>
        </pc:sldMkLst>
        <pc:spChg chg="mod">
          <ac:chgData name="Mierzewski, Jakub" userId="f1f1686d-c672-4bb7-b791-412fc2295f5b" providerId="ADAL" clId="{844FDCFA-F911-4EDF-9F98-169B6D0FF3EA}" dt="2019-01-28T06:19:21.608" v="13"/>
          <ac:spMkLst>
            <pc:docMk/>
            <pc:sldMk cId="415430317" sldId="780"/>
            <ac:spMk id="4" creationId="{BE2360D6-CDCD-7548-94E0-68797313ADEB}"/>
          </ac:spMkLst>
        </pc:spChg>
        <pc:spChg chg="del">
          <ac:chgData name="Mierzewski, Jakub" userId="f1f1686d-c672-4bb7-b791-412fc2295f5b" providerId="ADAL" clId="{844FDCFA-F911-4EDF-9F98-169B6D0FF3EA}" dt="2019-01-28T06:19:44.872" v="15" actId="478"/>
          <ac:spMkLst>
            <pc:docMk/>
            <pc:sldMk cId="415430317" sldId="780"/>
            <ac:spMk id="10" creationId="{83DF3D0F-4F99-4820-9BBA-6A9307D6BA81}"/>
          </ac:spMkLst>
        </pc:spChg>
        <pc:spChg chg="del">
          <ac:chgData name="Mierzewski, Jakub" userId="f1f1686d-c672-4bb7-b791-412fc2295f5b" providerId="ADAL" clId="{844FDCFA-F911-4EDF-9F98-169B6D0FF3EA}" dt="2019-01-28T06:19:44.872" v="15" actId="478"/>
          <ac:spMkLst>
            <pc:docMk/>
            <pc:sldMk cId="415430317" sldId="780"/>
            <ac:spMk id="11" creationId="{2D46E48F-E30F-4D03-8E89-CDAA010D4FDD}"/>
          </ac:spMkLst>
        </pc:spChg>
        <pc:spChg chg="del">
          <ac:chgData name="Mierzewski, Jakub" userId="f1f1686d-c672-4bb7-b791-412fc2295f5b" providerId="ADAL" clId="{844FDCFA-F911-4EDF-9F98-169B6D0FF3EA}" dt="2019-01-28T06:19:44.872" v="15" actId="478"/>
          <ac:spMkLst>
            <pc:docMk/>
            <pc:sldMk cId="415430317" sldId="780"/>
            <ac:spMk id="12" creationId="{D46BE6B5-41AD-4868-8414-64FD982E541E}"/>
          </ac:spMkLst>
        </pc:spChg>
        <pc:spChg chg="add mod">
          <ac:chgData name="Mierzewski, Jakub" userId="f1f1686d-c672-4bb7-b791-412fc2295f5b" providerId="ADAL" clId="{844FDCFA-F911-4EDF-9F98-169B6D0FF3EA}" dt="2019-01-28T06:19:57.701" v="18" actId="1076"/>
          <ac:spMkLst>
            <pc:docMk/>
            <pc:sldMk cId="415430317" sldId="780"/>
            <ac:spMk id="13" creationId="{6F63B489-0270-40AC-A4EA-363F7A92A288}"/>
          </ac:spMkLst>
        </pc:spChg>
        <pc:spChg chg="del">
          <ac:chgData name="Mierzewski, Jakub" userId="f1f1686d-c672-4bb7-b791-412fc2295f5b" providerId="ADAL" clId="{844FDCFA-F911-4EDF-9F98-169B6D0FF3EA}" dt="2019-01-28T06:19:44.872" v="15" actId="478"/>
          <ac:spMkLst>
            <pc:docMk/>
            <pc:sldMk cId="415430317" sldId="780"/>
            <ac:spMk id="15" creationId="{36E163FD-B1C9-4482-9F40-9C27863E6852}"/>
          </ac:spMkLst>
        </pc:spChg>
        <pc:spChg chg="add mod">
          <ac:chgData name="Mierzewski, Jakub" userId="f1f1686d-c672-4bb7-b791-412fc2295f5b" providerId="ADAL" clId="{844FDCFA-F911-4EDF-9F98-169B6D0FF3EA}" dt="2019-01-28T06:19:57.701" v="18" actId="1076"/>
          <ac:spMkLst>
            <pc:docMk/>
            <pc:sldMk cId="415430317" sldId="780"/>
            <ac:spMk id="17" creationId="{8E2B6F58-BEBC-4116-A0C9-A378B4A28DB5}"/>
          </ac:spMkLst>
        </pc:spChg>
        <pc:spChg chg="add mod">
          <ac:chgData name="Mierzewski, Jakub" userId="f1f1686d-c672-4bb7-b791-412fc2295f5b" providerId="ADAL" clId="{844FDCFA-F911-4EDF-9F98-169B6D0FF3EA}" dt="2019-01-28T06:19:57.701" v="18" actId="1076"/>
          <ac:spMkLst>
            <pc:docMk/>
            <pc:sldMk cId="415430317" sldId="780"/>
            <ac:spMk id="18" creationId="{6DD6D3DB-4FAA-4818-A3C7-8F75FF1F81EB}"/>
          </ac:spMkLst>
        </pc:spChg>
        <pc:spChg chg="add mod">
          <ac:chgData name="Mierzewski, Jakub" userId="f1f1686d-c672-4bb7-b791-412fc2295f5b" providerId="ADAL" clId="{844FDCFA-F911-4EDF-9F98-169B6D0FF3EA}" dt="2019-01-28T06:19:57.701" v="18" actId="1076"/>
          <ac:spMkLst>
            <pc:docMk/>
            <pc:sldMk cId="415430317" sldId="780"/>
            <ac:spMk id="20" creationId="{8E014DF5-64C5-4343-ACF7-21460D374DDF}"/>
          </ac:spMkLst>
        </pc:spChg>
        <pc:spChg chg="add mod">
          <ac:chgData name="Mierzewski, Jakub" userId="f1f1686d-c672-4bb7-b791-412fc2295f5b" providerId="ADAL" clId="{844FDCFA-F911-4EDF-9F98-169B6D0FF3EA}" dt="2019-01-28T06:19:57.701" v="18" actId="1076"/>
          <ac:spMkLst>
            <pc:docMk/>
            <pc:sldMk cId="415430317" sldId="780"/>
            <ac:spMk id="22" creationId="{914D9517-B34F-479E-BE1D-7EA3B0541292}"/>
          </ac:spMkLst>
        </pc:spChg>
        <pc:spChg chg="add mod">
          <ac:chgData name="Mierzewski, Jakub" userId="f1f1686d-c672-4bb7-b791-412fc2295f5b" providerId="ADAL" clId="{844FDCFA-F911-4EDF-9F98-169B6D0FF3EA}" dt="2019-01-28T06:19:57.701" v="18" actId="1076"/>
          <ac:spMkLst>
            <pc:docMk/>
            <pc:sldMk cId="415430317" sldId="780"/>
            <ac:spMk id="23" creationId="{7A16E9A4-A861-49EB-BE7E-A5D719010804}"/>
          </ac:spMkLst>
        </pc:spChg>
        <pc:spChg chg="add mod">
          <ac:chgData name="Mierzewski, Jakub" userId="f1f1686d-c672-4bb7-b791-412fc2295f5b" providerId="ADAL" clId="{844FDCFA-F911-4EDF-9F98-169B6D0FF3EA}" dt="2019-01-28T06:19:57.701" v="18" actId="1076"/>
          <ac:spMkLst>
            <pc:docMk/>
            <pc:sldMk cId="415430317" sldId="780"/>
            <ac:spMk id="24" creationId="{65A7200E-200F-4FBF-A6A3-FEF02DF1AD32}"/>
          </ac:spMkLst>
        </pc:spChg>
        <pc:picChg chg="del">
          <ac:chgData name="Mierzewski, Jakub" userId="f1f1686d-c672-4bb7-b791-412fc2295f5b" providerId="ADAL" clId="{844FDCFA-F911-4EDF-9F98-169B6D0FF3EA}" dt="2019-01-28T06:19:38.849" v="14" actId="478"/>
          <ac:picMkLst>
            <pc:docMk/>
            <pc:sldMk cId="415430317" sldId="780"/>
            <ac:picMk id="9" creationId="{6461947B-A29B-4999-9E4A-B5EAB92B2439}"/>
          </ac:picMkLst>
        </pc:picChg>
        <pc:picChg chg="add mod">
          <ac:chgData name="Mierzewski, Jakub" userId="f1f1686d-c672-4bb7-b791-412fc2295f5b" providerId="ADAL" clId="{844FDCFA-F911-4EDF-9F98-169B6D0FF3EA}" dt="2019-01-28T06:19:57.701" v="18" actId="1076"/>
          <ac:picMkLst>
            <pc:docMk/>
            <pc:sldMk cId="415430317" sldId="780"/>
            <ac:picMk id="16" creationId="{63DBDCD5-6C9A-4262-8AF1-78BA2E697747}"/>
          </ac:picMkLst>
        </pc:picChg>
        <pc:picChg chg="add mod">
          <ac:chgData name="Mierzewski, Jakub" userId="f1f1686d-c672-4bb7-b791-412fc2295f5b" providerId="ADAL" clId="{844FDCFA-F911-4EDF-9F98-169B6D0FF3EA}" dt="2019-01-28T06:19:57.701" v="18" actId="1076"/>
          <ac:picMkLst>
            <pc:docMk/>
            <pc:sldMk cId="415430317" sldId="780"/>
            <ac:picMk id="19" creationId="{EB4DA9DA-39D3-4493-B2F8-CB3E6A111EBA}"/>
          </ac:picMkLst>
        </pc:picChg>
        <pc:picChg chg="add mod">
          <ac:chgData name="Mierzewski, Jakub" userId="f1f1686d-c672-4bb7-b791-412fc2295f5b" providerId="ADAL" clId="{844FDCFA-F911-4EDF-9F98-169B6D0FF3EA}" dt="2019-01-28T06:19:57.701" v="18" actId="1076"/>
          <ac:picMkLst>
            <pc:docMk/>
            <pc:sldMk cId="415430317" sldId="780"/>
            <ac:picMk id="21" creationId="{79B7528F-A1B6-459F-ACAC-9FF11911377B}"/>
          </ac:picMkLst>
        </pc:picChg>
      </pc:sldChg>
      <pc:sldChg chg="addSp delSp modSp add ord modNotesTx">
        <pc:chgData name="Mierzewski, Jakub" userId="f1f1686d-c672-4bb7-b791-412fc2295f5b" providerId="ADAL" clId="{844FDCFA-F911-4EDF-9F98-169B6D0FF3EA}" dt="2019-01-28T15:11:07.382" v="1200" actId="20577"/>
        <pc:sldMkLst>
          <pc:docMk/>
          <pc:sldMk cId="598465206" sldId="781"/>
        </pc:sldMkLst>
        <pc:spChg chg="mod">
          <ac:chgData name="Mierzewski, Jakub" userId="f1f1686d-c672-4bb7-b791-412fc2295f5b" providerId="ADAL" clId="{844FDCFA-F911-4EDF-9F98-169B6D0FF3EA}" dt="2019-01-28T06:34:22.200" v="26"/>
          <ac:spMkLst>
            <pc:docMk/>
            <pc:sldMk cId="598465206" sldId="781"/>
            <ac:spMk id="4" creationId="{BE2360D6-CDCD-7548-94E0-68797313ADEB}"/>
          </ac:spMkLst>
        </pc:spChg>
        <pc:spChg chg="add del mod">
          <ac:chgData name="Mierzewski, Jakub" userId="f1f1686d-c672-4bb7-b791-412fc2295f5b" providerId="ADAL" clId="{844FDCFA-F911-4EDF-9F98-169B6D0FF3EA}" dt="2019-01-28T06:34:15.328" v="25" actId="478"/>
          <ac:spMkLst>
            <pc:docMk/>
            <pc:sldMk cId="598465206" sldId="781"/>
            <ac:spMk id="6" creationId="{BA010F1A-72C2-48D0-8782-FE3A2025C01F}"/>
          </ac:spMkLst>
        </pc:spChg>
        <pc:spChg chg="add">
          <ac:chgData name="Mierzewski, Jakub" userId="f1f1686d-c672-4bb7-b791-412fc2295f5b" providerId="ADAL" clId="{844FDCFA-F911-4EDF-9F98-169B6D0FF3EA}" dt="2019-01-28T06:34:11.201" v="24"/>
          <ac:spMkLst>
            <pc:docMk/>
            <pc:sldMk cId="598465206" sldId="781"/>
            <ac:spMk id="10" creationId="{B144DD68-4BCD-40BC-AE30-89763F71DBA2}"/>
          </ac:spMkLst>
        </pc:spChg>
        <pc:spChg chg="add">
          <ac:chgData name="Mierzewski, Jakub" userId="f1f1686d-c672-4bb7-b791-412fc2295f5b" providerId="ADAL" clId="{844FDCFA-F911-4EDF-9F98-169B6D0FF3EA}" dt="2019-01-28T06:34:11.201" v="24"/>
          <ac:spMkLst>
            <pc:docMk/>
            <pc:sldMk cId="598465206" sldId="781"/>
            <ac:spMk id="11" creationId="{9DECF8B3-1F13-46D1-91D0-58BE321C0E3A}"/>
          </ac:spMkLst>
        </pc:spChg>
        <pc:spChg chg="add">
          <ac:chgData name="Mierzewski, Jakub" userId="f1f1686d-c672-4bb7-b791-412fc2295f5b" providerId="ADAL" clId="{844FDCFA-F911-4EDF-9F98-169B6D0FF3EA}" dt="2019-01-28T06:34:11.201" v="24"/>
          <ac:spMkLst>
            <pc:docMk/>
            <pc:sldMk cId="598465206" sldId="781"/>
            <ac:spMk id="12" creationId="{755C2DD4-70D8-4444-8E83-1E7B6594A2A1}"/>
          </ac:spMkLst>
        </pc:spChg>
        <pc:spChg chg="add">
          <ac:chgData name="Mierzewski, Jakub" userId="f1f1686d-c672-4bb7-b791-412fc2295f5b" providerId="ADAL" clId="{844FDCFA-F911-4EDF-9F98-169B6D0FF3EA}" dt="2019-01-28T06:34:11.201" v="24"/>
          <ac:spMkLst>
            <pc:docMk/>
            <pc:sldMk cId="598465206" sldId="781"/>
            <ac:spMk id="13" creationId="{0C30C735-582A-460D-A89B-1F8F5517CC11}"/>
          </ac:spMkLst>
        </pc:spChg>
        <pc:spChg chg="add">
          <ac:chgData name="Mierzewski, Jakub" userId="f1f1686d-c672-4bb7-b791-412fc2295f5b" providerId="ADAL" clId="{844FDCFA-F911-4EDF-9F98-169B6D0FF3EA}" dt="2019-01-28T06:34:11.201" v="24"/>
          <ac:spMkLst>
            <pc:docMk/>
            <pc:sldMk cId="598465206" sldId="781"/>
            <ac:spMk id="15" creationId="{52910D4D-FBA3-4573-B538-AC8AC833A983}"/>
          </ac:spMkLst>
        </pc:spChg>
        <pc:spChg chg="add">
          <ac:chgData name="Mierzewski, Jakub" userId="f1f1686d-c672-4bb7-b791-412fc2295f5b" providerId="ADAL" clId="{844FDCFA-F911-4EDF-9F98-169B6D0FF3EA}" dt="2019-01-28T06:34:11.201" v="24"/>
          <ac:spMkLst>
            <pc:docMk/>
            <pc:sldMk cId="598465206" sldId="781"/>
            <ac:spMk id="16" creationId="{BAD8C541-A734-492A-B8B4-B10FA2C5E86F}"/>
          </ac:spMkLst>
        </pc:spChg>
        <pc:spChg chg="add">
          <ac:chgData name="Mierzewski, Jakub" userId="f1f1686d-c672-4bb7-b791-412fc2295f5b" providerId="ADAL" clId="{844FDCFA-F911-4EDF-9F98-169B6D0FF3EA}" dt="2019-01-28T06:34:11.201" v="24"/>
          <ac:spMkLst>
            <pc:docMk/>
            <pc:sldMk cId="598465206" sldId="781"/>
            <ac:spMk id="17" creationId="{D6DDE363-6C3C-4CA9-808D-CD6E383B47F3}"/>
          </ac:spMkLst>
        </pc:spChg>
        <pc:spChg chg="del">
          <ac:chgData name="Mierzewski, Jakub" userId="f1f1686d-c672-4bb7-b791-412fc2295f5b" providerId="ADAL" clId="{844FDCFA-F911-4EDF-9F98-169B6D0FF3EA}" dt="2019-01-28T06:34:10.884" v="23" actId="478"/>
          <ac:spMkLst>
            <pc:docMk/>
            <pc:sldMk cId="598465206" sldId="781"/>
            <ac:spMk id="18" creationId="{2FD820C8-9F20-9B42-A672-ADCACEBCBEAA}"/>
          </ac:spMkLst>
        </pc:spChg>
        <pc:spChg chg="add">
          <ac:chgData name="Mierzewski, Jakub" userId="f1f1686d-c672-4bb7-b791-412fc2295f5b" providerId="ADAL" clId="{844FDCFA-F911-4EDF-9F98-169B6D0FF3EA}" dt="2019-01-28T06:34:11.201" v="24"/>
          <ac:spMkLst>
            <pc:docMk/>
            <pc:sldMk cId="598465206" sldId="781"/>
            <ac:spMk id="19" creationId="{31A07867-91F5-4F37-8E7E-792E9B6472AA}"/>
          </ac:spMkLst>
        </pc:spChg>
        <pc:spChg chg="add">
          <ac:chgData name="Mierzewski, Jakub" userId="f1f1686d-c672-4bb7-b791-412fc2295f5b" providerId="ADAL" clId="{844FDCFA-F911-4EDF-9F98-169B6D0FF3EA}" dt="2019-01-28T06:34:11.201" v="24"/>
          <ac:spMkLst>
            <pc:docMk/>
            <pc:sldMk cId="598465206" sldId="781"/>
            <ac:spMk id="20" creationId="{3678369D-3E3A-442E-8D54-04789560B8C7}"/>
          </ac:spMkLst>
        </pc:spChg>
        <pc:spChg chg="add">
          <ac:chgData name="Mierzewski, Jakub" userId="f1f1686d-c672-4bb7-b791-412fc2295f5b" providerId="ADAL" clId="{844FDCFA-F911-4EDF-9F98-169B6D0FF3EA}" dt="2019-01-28T06:34:11.201" v="24"/>
          <ac:spMkLst>
            <pc:docMk/>
            <pc:sldMk cId="598465206" sldId="781"/>
            <ac:spMk id="21" creationId="{489D41CD-E4F8-4934-8FCB-1FE302FD7041}"/>
          </ac:spMkLst>
        </pc:spChg>
      </pc:sldChg>
      <pc:sldChg chg="addSp delSp modSp add del">
        <pc:chgData name="Mierzewski, Jakub" userId="f1f1686d-c672-4bb7-b791-412fc2295f5b" providerId="ADAL" clId="{844FDCFA-F911-4EDF-9F98-169B6D0FF3EA}" dt="2019-01-28T06:41:16.825" v="100" actId="2696"/>
        <pc:sldMkLst>
          <pc:docMk/>
          <pc:sldMk cId="205226602" sldId="782"/>
        </pc:sldMkLst>
        <pc:spChg chg="add mod">
          <ac:chgData name="Mierzewski, Jakub" userId="f1f1686d-c672-4bb7-b791-412fc2295f5b" providerId="ADAL" clId="{844FDCFA-F911-4EDF-9F98-169B6D0FF3EA}" dt="2019-01-28T06:39:23.413" v="92" actId="20577"/>
          <ac:spMkLst>
            <pc:docMk/>
            <pc:sldMk cId="205226602" sldId="782"/>
            <ac:spMk id="3" creationId="{3D8E483F-D92D-40CC-BDC3-84587C763C99}"/>
          </ac:spMkLst>
        </pc:spChg>
        <pc:spChg chg="mod">
          <ac:chgData name="Mierzewski, Jakub" userId="f1f1686d-c672-4bb7-b791-412fc2295f5b" providerId="ADAL" clId="{844FDCFA-F911-4EDF-9F98-169B6D0FF3EA}" dt="2019-01-28T06:37:24.943" v="32"/>
          <ac:spMkLst>
            <pc:docMk/>
            <pc:sldMk cId="205226602" sldId="782"/>
            <ac:spMk id="4" creationId="{BE2360D6-CDCD-7548-94E0-68797313ADEB}"/>
          </ac:spMkLst>
        </pc:spChg>
        <pc:spChg chg="del">
          <ac:chgData name="Mierzewski, Jakub" userId="f1f1686d-c672-4bb7-b791-412fc2295f5b" providerId="ADAL" clId="{844FDCFA-F911-4EDF-9F98-169B6D0FF3EA}" dt="2019-01-28T06:37:36.024" v="33" actId="478"/>
          <ac:spMkLst>
            <pc:docMk/>
            <pc:sldMk cId="205226602" sldId="782"/>
            <ac:spMk id="10" creationId="{B144DD68-4BCD-40BC-AE30-89763F71DBA2}"/>
          </ac:spMkLst>
        </pc:spChg>
        <pc:spChg chg="del">
          <ac:chgData name="Mierzewski, Jakub" userId="f1f1686d-c672-4bb7-b791-412fc2295f5b" providerId="ADAL" clId="{844FDCFA-F911-4EDF-9F98-169B6D0FF3EA}" dt="2019-01-28T06:37:36.024" v="33" actId="478"/>
          <ac:spMkLst>
            <pc:docMk/>
            <pc:sldMk cId="205226602" sldId="782"/>
            <ac:spMk id="11" creationId="{9DECF8B3-1F13-46D1-91D0-58BE321C0E3A}"/>
          </ac:spMkLst>
        </pc:spChg>
        <pc:spChg chg="del">
          <ac:chgData name="Mierzewski, Jakub" userId="f1f1686d-c672-4bb7-b791-412fc2295f5b" providerId="ADAL" clId="{844FDCFA-F911-4EDF-9F98-169B6D0FF3EA}" dt="2019-01-28T06:37:36.024" v="33" actId="478"/>
          <ac:spMkLst>
            <pc:docMk/>
            <pc:sldMk cId="205226602" sldId="782"/>
            <ac:spMk id="12" creationId="{755C2DD4-70D8-4444-8E83-1E7B6594A2A1}"/>
          </ac:spMkLst>
        </pc:spChg>
        <pc:spChg chg="del">
          <ac:chgData name="Mierzewski, Jakub" userId="f1f1686d-c672-4bb7-b791-412fc2295f5b" providerId="ADAL" clId="{844FDCFA-F911-4EDF-9F98-169B6D0FF3EA}" dt="2019-01-28T06:37:36.024" v="33" actId="478"/>
          <ac:spMkLst>
            <pc:docMk/>
            <pc:sldMk cId="205226602" sldId="782"/>
            <ac:spMk id="13" creationId="{0C30C735-582A-460D-A89B-1F8F5517CC11}"/>
          </ac:spMkLst>
        </pc:spChg>
        <pc:spChg chg="del">
          <ac:chgData name="Mierzewski, Jakub" userId="f1f1686d-c672-4bb7-b791-412fc2295f5b" providerId="ADAL" clId="{844FDCFA-F911-4EDF-9F98-169B6D0FF3EA}" dt="2019-01-28T06:37:36.024" v="33" actId="478"/>
          <ac:spMkLst>
            <pc:docMk/>
            <pc:sldMk cId="205226602" sldId="782"/>
            <ac:spMk id="15" creationId="{52910D4D-FBA3-4573-B538-AC8AC833A983}"/>
          </ac:spMkLst>
        </pc:spChg>
        <pc:spChg chg="del">
          <ac:chgData name="Mierzewski, Jakub" userId="f1f1686d-c672-4bb7-b791-412fc2295f5b" providerId="ADAL" clId="{844FDCFA-F911-4EDF-9F98-169B6D0FF3EA}" dt="2019-01-28T06:37:36.024" v="33" actId="478"/>
          <ac:spMkLst>
            <pc:docMk/>
            <pc:sldMk cId="205226602" sldId="782"/>
            <ac:spMk id="16" creationId="{BAD8C541-A734-492A-B8B4-B10FA2C5E86F}"/>
          </ac:spMkLst>
        </pc:spChg>
        <pc:spChg chg="del">
          <ac:chgData name="Mierzewski, Jakub" userId="f1f1686d-c672-4bb7-b791-412fc2295f5b" providerId="ADAL" clId="{844FDCFA-F911-4EDF-9F98-169B6D0FF3EA}" dt="2019-01-28T06:37:36.024" v="33" actId="478"/>
          <ac:spMkLst>
            <pc:docMk/>
            <pc:sldMk cId="205226602" sldId="782"/>
            <ac:spMk id="17" creationId="{D6DDE363-6C3C-4CA9-808D-CD6E383B47F3}"/>
          </ac:spMkLst>
        </pc:spChg>
        <pc:spChg chg="add del mod">
          <ac:chgData name="Mierzewski, Jakub" userId="f1f1686d-c672-4bb7-b791-412fc2295f5b" providerId="ADAL" clId="{844FDCFA-F911-4EDF-9F98-169B6D0FF3EA}" dt="2019-01-28T06:37:45.552" v="53"/>
          <ac:spMkLst>
            <pc:docMk/>
            <pc:sldMk cId="205226602" sldId="782"/>
            <ac:spMk id="18" creationId="{BADD6783-A8E5-47B7-B63A-1D32728527D6}"/>
          </ac:spMkLst>
        </pc:spChg>
        <pc:spChg chg="del">
          <ac:chgData name="Mierzewski, Jakub" userId="f1f1686d-c672-4bb7-b791-412fc2295f5b" providerId="ADAL" clId="{844FDCFA-F911-4EDF-9F98-169B6D0FF3EA}" dt="2019-01-28T06:37:36.024" v="33" actId="478"/>
          <ac:spMkLst>
            <pc:docMk/>
            <pc:sldMk cId="205226602" sldId="782"/>
            <ac:spMk id="19" creationId="{31A07867-91F5-4F37-8E7E-792E9B6472AA}"/>
          </ac:spMkLst>
        </pc:spChg>
        <pc:spChg chg="del">
          <ac:chgData name="Mierzewski, Jakub" userId="f1f1686d-c672-4bb7-b791-412fc2295f5b" providerId="ADAL" clId="{844FDCFA-F911-4EDF-9F98-169B6D0FF3EA}" dt="2019-01-28T06:37:36.024" v="33" actId="478"/>
          <ac:spMkLst>
            <pc:docMk/>
            <pc:sldMk cId="205226602" sldId="782"/>
            <ac:spMk id="20" creationId="{3678369D-3E3A-442E-8D54-04789560B8C7}"/>
          </ac:spMkLst>
        </pc:spChg>
        <pc:spChg chg="del">
          <ac:chgData name="Mierzewski, Jakub" userId="f1f1686d-c672-4bb7-b791-412fc2295f5b" providerId="ADAL" clId="{844FDCFA-F911-4EDF-9F98-169B6D0FF3EA}" dt="2019-01-28T06:37:36.024" v="33" actId="478"/>
          <ac:spMkLst>
            <pc:docMk/>
            <pc:sldMk cId="205226602" sldId="782"/>
            <ac:spMk id="21" creationId="{489D41CD-E4F8-4934-8FCB-1FE302FD7041}"/>
          </ac:spMkLst>
        </pc:spChg>
        <pc:spChg chg="add del mod">
          <ac:chgData name="Mierzewski, Jakub" userId="f1f1686d-c672-4bb7-b791-412fc2295f5b" providerId="ADAL" clId="{844FDCFA-F911-4EDF-9F98-169B6D0FF3EA}" dt="2019-01-28T06:37:49.185" v="57"/>
          <ac:spMkLst>
            <pc:docMk/>
            <pc:sldMk cId="205226602" sldId="782"/>
            <ac:spMk id="22" creationId="{39A9E7C4-652C-468A-A581-A941D7627953}"/>
          </ac:spMkLst>
        </pc:spChg>
        <pc:spChg chg="add del mod">
          <ac:chgData name="Mierzewski, Jakub" userId="f1f1686d-c672-4bb7-b791-412fc2295f5b" providerId="ADAL" clId="{844FDCFA-F911-4EDF-9F98-169B6D0FF3EA}" dt="2019-01-28T06:37:51.002" v="61"/>
          <ac:spMkLst>
            <pc:docMk/>
            <pc:sldMk cId="205226602" sldId="782"/>
            <ac:spMk id="23" creationId="{912D8423-6BA0-4B79-85F2-47E3684AC6D2}"/>
          </ac:spMkLst>
        </pc:spChg>
        <pc:spChg chg="add del mod">
          <ac:chgData name="Mierzewski, Jakub" userId="f1f1686d-c672-4bb7-b791-412fc2295f5b" providerId="ADAL" clId="{844FDCFA-F911-4EDF-9F98-169B6D0FF3EA}" dt="2019-01-28T06:37:53.343" v="65"/>
          <ac:spMkLst>
            <pc:docMk/>
            <pc:sldMk cId="205226602" sldId="782"/>
            <ac:spMk id="24" creationId="{D0689E58-B6EE-4497-A4FE-88C2FDB4ED78}"/>
          </ac:spMkLst>
        </pc:spChg>
      </pc:sldChg>
      <pc:sldChg chg="add del">
        <pc:chgData name="Mierzewski, Jakub" userId="f1f1686d-c672-4bb7-b791-412fc2295f5b" providerId="ADAL" clId="{844FDCFA-F911-4EDF-9F98-169B6D0FF3EA}" dt="2019-01-28T06:40:31.719" v="99" actId="2696"/>
        <pc:sldMkLst>
          <pc:docMk/>
          <pc:sldMk cId="652814955" sldId="783"/>
        </pc:sldMkLst>
      </pc:sldChg>
      <pc:sldChg chg="addSp delSp modSp add ord delAnim modAnim modNotesTx">
        <pc:chgData name="Mierzewski, Jakub" userId="f1f1686d-c672-4bb7-b791-412fc2295f5b" providerId="ADAL" clId="{844FDCFA-F911-4EDF-9F98-169B6D0FF3EA}" dt="2019-01-28T18:02:57.921" v="1246" actId="20577"/>
        <pc:sldMkLst>
          <pc:docMk/>
          <pc:sldMk cId="2255018121" sldId="784"/>
        </pc:sldMkLst>
        <pc:spChg chg="mod">
          <ac:chgData name="Mierzewski, Jakub" userId="f1f1686d-c672-4bb7-b791-412fc2295f5b" providerId="ADAL" clId="{844FDCFA-F911-4EDF-9F98-169B6D0FF3EA}" dt="2019-01-28T06:40:13.863" v="96" actId="27636"/>
          <ac:spMkLst>
            <pc:docMk/>
            <pc:sldMk cId="2255018121" sldId="784"/>
            <ac:spMk id="4" creationId="{BE2360D6-CDCD-7548-94E0-68797313ADEB}"/>
          </ac:spMkLst>
        </pc:spChg>
        <pc:spChg chg="del">
          <ac:chgData name="Mierzewski, Jakub" userId="f1f1686d-c672-4bb7-b791-412fc2295f5b" providerId="ADAL" clId="{844FDCFA-F911-4EDF-9F98-169B6D0FF3EA}" dt="2019-01-28T06:40:26.859" v="97" actId="478"/>
          <ac:spMkLst>
            <pc:docMk/>
            <pc:sldMk cId="2255018121" sldId="784"/>
            <ac:spMk id="13" creationId="{6F63B489-0270-40AC-A4EA-363F7A92A288}"/>
          </ac:spMkLst>
        </pc:spChg>
        <pc:spChg chg="del">
          <ac:chgData name="Mierzewski, Jakub" userId="f1f1686d-c672-4bb7-b791-412fc2295f5b" providerId="ADAL" clId="{844FDCFA-F911-4EDF-9F98-169B6D0FF3EA}" dt="2019-01-28T06:40:26.859" v="97" actId="478"/>
          <ac:spMkLst>
            <pc:docMk/>
            <pc:sldMk cId="2255018121" sldId="784"/>
            <ac:spMk id="17" creationId="{8E2B6F58-BEBC-4116-A0C9-A378B4A28DB5}"/>
          </ac:spMkLst>
        </pc:spChg>
        <pc:spChg chg="del">
          <ac:chgData name="Mierzewski, Jakub" userId="f1f1686d-c672-4bb7-b791-412fc2295f5b" providerId="ADAL" clId="{844FDCFA-F911-4EDF-9F98-169B6D0FF3EA}" dt="2019-01-28T06:40:26.859" v="97" actId="478"/>
          <ac:spMkLst>
            <pc:docMk/>
            <pc:sldMk cId="2255018121" sldId="784"/>
            <ac:spMk id="18" creationId="{6DD6D3DB-4FAA-4818-A3C7-8F75FF1F81EB}"/>
          </ac:spMkLst>
        </pc:spChg>
        <pc:spChg chg="del">
          <ac:chgData name="Mierzewski, Jakub" userId="f1f1686d-c672-4bb7-b791-412fc2295f5b" providerId="ADAL" clId="{844FDCFA-F911-4EDF-9F98-169B6D0FF3EA}" dt="2019-01-28T06:40:26.859" v="97" actId="478"/>
          <ac:spMkLst>
            <pc:docMk/>
            <pc:sldMk cId="2255018121" sldId="784"/>
            <ac:spMk id="20" creationId="{8E014DF5-64C5-4343-ACF7-21460D374DDF}"/>
          </ac:spMkLst>
        </pc:spChg>
        <pc:spChg chg="del">
          <ac:chgData name="Mierzewski, Jakub" userId="f1f1686d-c672-4bb7-b791-412fc2295f5b" providerId="ADAL" clId="{844FDCFA-F911-4EDF-9F98-169B6D0FF3EA}" dt="2019-01-28T06:40:26.859" v="97" actId="478"/>
          <ac:spMkLst>
            <pc:docMk/>
            <pc:sldMk cId="2255018121" sldId="784"/>
            <ac:spMk id="22" creationId="{914D9517-B34F-479E-BE1D-7EA3B0541292}"/>
          </ac:spMkLst>
        </pc:spChg>
        <pc:spChg chg="del">
          <ac:chgData name="Mierzewski, Jakub" userId="f1f1686d-c672-4bb7-b791-412fc2295f5b" providerId="ADAL" clId="{844FDCFA-F911-4EDF-9F98-169B6D0FF3EA}" dt="2019-01-28T06:40:26.859" v="97" actId="478"/>
          <ac:spMkLst>
            <pc:docMk/>
            <pc:sldMk cId="2255018121" sldId="784"/>
            <ac:spMk id="23" creationId="{7A16E9A4-A861-49EB-BE7E-A5D719010804}"/>
          </ac:spMkLst>
        </pc:spChg>
        <pc:spChg chg="del">
          <ac:chgData name="Mierzewski, Jakub" userId="f1f1686d-c672-4bb7-b791-412fc2295f5b" providerId="ADAL" clId="{844FDCFA-F911-4EDF-9F98-169B6D0FF3EA}" dt="2019-01-28T06:40:26.859" v="97" actId="478"/>
          <ac:spMkLst>
            <pc:docMk/>
            <pc:sldMk cId="2255018121" sldId="784"/>
            <ac:spMk id="24" creationId="{65A7200E-200F-4FBF-A6A3-FEF02DF1AD32}"/>
          </ac:spMkLst>
        </pc:spChg>
        <pc:spChg chg="add">
          <ac:chgData name="Mierzewski, Jakub" userId="f1f1686d-c672-4bb7-b791-412fc2295f5b" providerId="ADAL" clId="{844FDCFA-F911-4EDF-9F98-169B6D0FF3EA}" dt="2019-01-28T06:40:27.496" v="98"/>
          <ac:spMkLst>
            <pc:docMk/>
            <pc:sldMk cId="2255018121" sldId="784"/>
            <ac:spMk id="26" creationId="{D12053FE-A5E2-4473-AC36-AF77AC283BA9}"/>
          </ac:spMkLst>
        </pc:spChg>
        <pc:spChg chg="add">
          <ac:chgData name="Mierzewski, Jakub" userId="f1f1686d-c672-4bb7-b791-412fc2295f5b" providerId="ADAL" clId="{844FDCFA-F911-4EDF-9F98-169B6D0FF3EA}" dt="2019-01-28T06:40:27.496" v="98"/>
          <ac:spMkLst>
            <pc:docMk/>
            <pc:sldMk cId="2255018121" sldId="784"/>
            <ac:spMk id="44" creationId="{BB9E89ED-0B78-4FF6-BAE3-549439CDFC65}"/>
          </ac:spMkLst>
        </pc:spChg>
        <pc:grpChg chg="add">
          <ac:chgData name="Mierzewski, Jakub" userId="f1f1686d-c672-4bb7-b791-412fc2295f5b" providerId="ADAL" clId="{844FDCFA-F911-4EDF-9F98-169B6D0FF3EA}" dt="2019-01-28T06:40:27.496" v="98"/>
          <ac:grpSpMkLst>
            <pc:docMk/>
            <pc:sldMk cId="2255018121" sldId="784"/>
            <ac:grpSpMk id="27" creationId="{BEB3323E-F8F9-41D9-B419-522A23692E0A}"/>
          </ac:grpSpMkLst>
        </pc:grpChg>
        <pc:picChg chg="del">
          <ac:chgData name="Mierzewski, Jakub" userId="f1f1686d-c672-4bb7-b791-412fc2295f5b" providerId="ADAL" clId="{844FDCFA-F911-4EDF-9F98-169B6D0FF3EA}" dt="2019-01-28T06:40:26.859" v="97" actId="478"/>
          <ac:picMkLst>
            <pc:docMk/>
            <pc:sldMk cId="2255018121" sldId="784"/>
            <ac:picMk id="16" creationId="{63DBDCD5-6C9A-4262-8AF1-78BA2E697747}"/>
          </ac:picMkLst>
        </pc:picChg>
        <pc:picChg chg="del">
          <ac:chgData name="Mierzewski, Jakub" userId="f1f1686d-c672-4bb7-b791-412fc2295f5b" providerId="ADAL" clId="{844FDCFA-F911-4EDF-9F98-169B6D0FF3EA}" dt="2019-01-28T06:40:26.859" v="97" actId="478"/>
          <ac:picMkLst>
            <pc:docMk/>
            <pc:sldMk cId="2255018121" sldId="784"/>
            <ac:picMk id="19" creationId="{EB4DA9DA-39D3-4493-B2F8-CB3E6A111EBA}"/>
          </ac:picMkLst>
        </pc:picChg>
        <pc:picChg chg="del">
          <ac:chgData name="Mierzewski, Jakub" userId="f1f1686d-c672-4bb7-b791-412fc2295f5b" providerId="ADAL" clId="{844FDCFA-F911-4EDF-9F98-169B6D0FF3EA}" dt="2019-01-28T06:40:26.859" v="97" actId="478"/>
          <ac:picMkLst>
            <pc:docMk/>
            <pc:sldMk cId="2255018121" sldId="784"/>
            <ac:picMk id="21" creationId="{79B7528F-A1B6-459F-ACAC-9FF11911377B}"/>
          </ac:picMkLst>
        </pc:picChg>
        <pc:picChg chg="add">
          <ac:chgData name="Mierzewski, Jakub" userId="f1f1686d-c672-4bb7-b791-412fc2295f5b" providerId="ADAL" clId="{844FDCFA-F911-4EDF-9F98-169B6D0FF3EA}" dt="2019-01-28T06:40:27.496" v="98"/>
          <ac:picMkLst>
            <pc:docMk/>
            <pc:sldMk cId="2255018121" sldId="784"/>
            <ac:picMk id="25" creationId="{08DD22BA-A388-40BB-A498-F254011F6F33}"/>
          </ac:picMkLst>
        </pc:picChg>
        <pc:picChg chg="add">
          <ac:chgData name="Mierzewski, Jakub" userId="f1f1686d-c672-4bb7-b791-412fc2295f5b" providerId="ADAL" clId="{844FDCFA-F911-4EDF-9F98-169B6D0FF3EA}" dt="2019-01-28T06:40:27.496" v="98"/>
          <ac:picMkLst>
            <pc:docMk/>
            <pc:sldMk cId="2255018121" sldId="784"/>
            <ac:picMk id="43" creationId="{B558C93A-EE11-40FD-B833-7102F22677E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804238-EC80-FB4B-941E-9312C939D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B66F3-392C-0A47-831D-48D35E3458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955B36-A5B0-104D-B8CD-F883848663BE}" type="datetimeFigureOut">
              <a:rPr lang="en-US" smtClean="0"/>
              <a:t>1/28/2019</a:t>
            </a:fld>
            <a:endParaRPr lang="en-US"/>
          </a:p>
        </p:txBody>
      </p:sp>
      <p:sp>
        <p:nvSpPr>
          <p:cNvPr id="4" name="Footer Placeholder 3">
            <a:extLst>
              <a:ext uri="{FF2B5EF4-FFF2-40B4-BE49-F238E27FC236}">
                <a16:creationId xmlns:a16="http://schemas.microsoft.com/office/drawing/2014/main" id="{CE2738F3-C544-884A-A94D-4731DAAC1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C86229-D175-5649-8942-DE7F23C5E0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AC09F1-4DD7-EA47-BCAC-42996FCC1491}" type="slidenum">
              <a:rPr lang="en-US" smtClean="0"/>
              <a:t>‹#›</a:t>
            </a:fld>
            <a:endParaRPr lang="en-US"/>
          </a:p>
        </p:txBody>
      </p:sp>
    </p:spTree>
    <p:extLst>
      <p:ext uri="{BB962C8B-B14F-4D97-AF65-F5344CB8AC3E}">
        <p14:creationId xmlns:p14="http://schemas.microsoft.com/office/powerpoint/2010/main" val="2819675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5C96F-C94A-4B4F-99A7-E5756576ABC1}"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1038F-6634-544B-85D0-0C51AF60D7D8}" type="slidenum">
              <a:rPr lang="en-US" smtClean="0"/>
              <a:t>‹#›</a:t>
            </a:fld>
            <a:endParaRPr lang="en-US"/>
          </a:p>
        </p:txBody>
      </p:sp>
    </p:spTree>
    <p:extLst>
      <p:ext uri="{BB962C8B-B14F-4D97-AF65-F5344CB8AC3E}">
        <p14:creationId xmlns:p14="http://schemas.microsoft.com/office/powerpoint/2010/main" val="359787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578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important to know when use what. In order to start please navigate to setting.</a:t>
            </a:r>
          </a:p>
        </p:txBody>
      </p:sp>
      <p:sp>
        <p:nvSpPr>
          <p:cNvPr id="4" name="Slide Number Placeholder 3"/>
          <p:cNvSpPr>
            <a:spLocks noGrp="1"/>
          </p:cNvSpPr>
          <p:nvPr>
            <p:ph type="sldNum" sz="quarter" idx="5"/>
          </p:nvPr>
        </p:nvSpPr>
        <p:spPr/>
        <p:txBody>
          <a:bodyPr/>
          <a:lstStyle/>
          <a:p>
            <a:fld id="{FAA1038F-6634-544B-85D0-0C51AF60D7D8}" type="slidenum">
              <a:rPr lang="en-US" smtClean="0"/>
              <a:t>10</a:t>
            </a:fld>
            <a:endParaRPr lang="en-US"/>
          </a:p>
        </p:txBody>
      </p:sp>
    </p:spTree>
    <p:extLst>
      <p:ext uri="{BB962C8B-B14F-4D97-AF65-F5344CB8AC3E}">
        <p14:creationId xmlns:p14="http://schemas.microsoft.com/office/powerpoint/2010/main" val="182723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t>
            </a:r>
            <a:r>
              <a:rPr lang="en-US" b="1"/>
              <a:t>the</a:t>
            </a:r>
            <a:r>
              <a:rPr lang="en-US"/>
              <a:t> case</a:t>
            </a:r>
          </a:p>
          <a:p>
            <a:endParaRPr lang="en-US"/>
          </a:p>
          <a:p>
            <a:r>
              <a:rPr lang="en-US"/>
              <a:t>Domain </a:t>
            </a:r>
            <a:r>
              <a:rPr lang="en-US" b="1"/>
              <a:t>Lang</a:t>
            </a:r>
          </a:p>
          <a:p>
            <a:r>
              <a:rPr lang="en-US" b="1"/>
              <a:t>Type</a:t>
            </a:r>
            <a:r>
              <a:rPr lang="en-US"/>
              <a:t> </a:t>
            </a:r>
            <a:r>
              <a:rPr lang="en-US" err="1"/>
              <a:t>Threding</a:t>
            </a:r>
            <a:r>
              <a:rPr lang="en-US"/>
              <a:t>  (</a:t>
            </a:r>
            <a:r>
              <a:rPr lang="en-US" err="1"/>
              <a:t>treding</a:t>
            </a:r>
            <a:r>
              <a:rPr lang="en-US"/>
              <a:t>)</a:t>
            </a:r>
          </a:p>
          <a:p>
            <a:r>
              <a:rPr lang="en-US"/>
              <a:t>metric </a:t>
            </a:r>
            <a:r>
              <a:rPr lang="en-US" err="1"/>
              <a:t>ThreadCount</a:t>
            </a:r>
            <a:r>
              <a:rPr lang="en-US"/>
              <a:t> </a:t>
            </a:r>
          </a:p>
          <a:p>
            <a:endParaRPr lang="en-US"/>
          </a:p>
          <a:p>
            <a:r>
              <a:rPr lang="en-US"/>
              <a:t>Create a tab on </a:t>
            </a:r>
            <a:r>
              <a:rPr lang="en-US" err="1"/>
              <a:t>futher</a:t>
            </a:r>
            <a:r>
              <a:rPr lang="en-US"/>
              <a:t> details with plugin metrics, custom chart, alerts or </a:t>
            </a:r>
            <a:r>
              <a:rPr lang="en-US" err="1"/>
              <a:t>donwlaond</a:t>
            </a:r>
            <a:r>
              <a:rPr lang="en-US"/>
              <a:t> and modify </a:t>
            </a:r>
            <a:r>
              <a:rPr lang="en-US" err="1"/>
              <a:t>manally</a:t>
            </a:r>
            <a:r>
              <a:rPr lang="en-US"/>
              <a:t>.</a:t>
            </a:r>
          </a:p>
          <a:p>
            <a:endParaRPr lang="en-US"/>
          </a:p>
          <a:p>
            <a:r>
              <a:rPr lang="en-US" sz="1200">
                <a:solidFill>
                  <a:schemeClr val="bg1"/>
                </a:solidFill>
              </a:rPr>
              <a:t>Thanks to JMX/PMI editor you can integrate JMX and PMI metrics with Dynatrace in matter of minutes without single line of code.</a:t>
            </a:r>
          </a:p>
          <a:p>
            <a:r>
              <a:rPr lang="en-US" sz="1200">
                <a:solidFill>
                  <a:schemeClr val="bg1"/>
                </a:solidFill>
              </a:rPr>
              <a:t>It will be GA with 162!</a:t>
            </a:r>
            <a:endParaRPr lang="en-US"/>
          </a:p>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11</a:t>
            </a:fld>
            <a:endParaRPr lang="en-US"/>
          </a:p>
        </p:txBody>
      </p:sp>
    </p:spTree>
    <p:extLst>
      <p:ext uri="{BB962C8B-B14F-4D97-AF65-F5344CB8AC3E}">
        <p14:creationId xmlns:p14="http://schemas.microsoft.com/office/powerpoint/2010/main" val="319853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can’t install OneAgent. </a:t>
            </a:r>
          </a:p>
          <a:p>
            <a:endParaRPr lang="en-US"/>
          </a:p>
          <a:p>
            <a:r>
              <a:rPr lang="en-US"/>
              <a:t>When you want to send data directly from your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can’t add metrics in Python.  The list of metrics in plugins is static.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Plugins are monitored. </a:t>
            </a:r>
          </a:p>
          <a:p>
            <a:endParaRPr lang="en-US"/>
          </a:p>
          <a:p>
            <a:r>
              <a:rPr lang="en-US"/>
              <a:t>Lets play with plugin Mike will do a training.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524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1pliakcje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2 active gate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3 ai will analyze events and metrics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4 = magic wand / unicorn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Magic can happen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Sum Up. </a:t>
            </a:r>
            <a:r>
              <a:rPr lang="en-US" sz="1200" b="1" i="0" kern="1200" noProof="0">
                <a:solidFill>
                  <a:srgbClr val="FF0000"/>
                </a:solidFill>
                <a:effectLst/>
                <a:latin typeface="+mn-lt"/>
                <a:ea typeface="+mn-ea"/>
                <a:cs typeface="+mn-cs"/>
              </a:rPr>
              <a:t>Feed </a:t>
            </a:r>
            <a:r>
              <a:rPr lang="en-US" sz="1200" b="1" i="0" kern="1200" noProof="0" err="1">
                <a:solidFill>
                  <a:srgbClr val="FF0000"/>
                </a:solidFill>
                <a:effectLst/>
                <a:latin typeface="+mn-lt"/>
                <a:ea typeface="+mn-ea"/>
                <a:cs typeface="+mn-cs"/>
              </a:rPr>
              <a:t>aour</a:t>
            </a:r>
            <a:r>
              <a:rPr lang="en-US" sz="1200" b="1" i="0" kern="1200" noProof="0">
                <a:solidFill>
                  <a:srgbClr val="FF0000"/>
                </a:solidFill>
                <a:effectLst/>
                <a:latin typeface="+mn-lt"/>
                <a:ea typeface="+mn-ea"/>
                <a:cs typeface="+mn-cs"/>
              </a:rPr>
              <a:t> AI Davis with data and magic can happen</a:t>
            </a:r>
            <a:r>
              <a:rPr lang="en-US" sz="1200" b="0" i="0" kern="1200" noProof="0">
                <a:solidFill>
                  <a:srgbClr val="FF0000"/>
                </a:solidFill>
                <a:effectLst/>
                <a:latin typeface="+mn-lt"/>
                <a:ea typeface="+mn-ea"/>
                <a:cs typeface="+mn-cs"/>
              </a:rPr>
              <a:t>. Now you can use our ai to </a:t>
            </a:r>
            <a:r>
              <a:rPr lang="en-US" sz="1200" b="0" i="0" kern="1200" noProof="0" err="1">
                <a:solidFill>
                  <a:srgbClr val="FF0000"/>
                </a:solidFill>
                <a:effectLst/>
                <a:latin typeface="+mn-lt"/>
                <a:ea typeface="+mn-ea"/>
                <a:cs typeface="+mn-cs"/>
              </a:rPr>
              <a:t>montor</a:t>
            </a:r>
            <a:r>
              <a:rPr lang="en-US" sz="1200" b="0" i="0" kern="1200" noProof="0">
                <a:solidFill>
                  <a:srgbClr val="FF0000"/>
                </a:solidFill>
                <a:effectLst/>
                <a:latin typeface="+mn-lt"/>
                <a:ea typeface="+mn-ea"/>
                <a:cs typeface="+mn-cs"/>
              </a:rPr>
              <a:t> all you </a:t>
            </a:r>
            <a:r>
              <a:rPr lang="en-US" sz="1200" b="0" i="0" kern="1200" noProof="0" err="1">
                <a:solidFill>
                  <a:srgbClr val="FF0000"/>
                </a:solidFill>
                <a:effectLst/>
                <a:latin typeface="+mn-lt"/>
                <a:ea typeface="+mn-ea"/>
                <a:cs typeface="+mn-cs"/>
              </a:rPr>
              <a:t>technologiel</a:t>
            </a:r>
            <a:r>
              <a:rPr lang="en-US" sz="1200" b="0" i="0" kern="1200" noProof="0">
                <a:solidFill>
                  <a:srgbClr val="FF000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Mike will let you more about hot to build a plug,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err="1">
                <a:solidFill>
                  <a:srgbClr val="FF0000"/>
                </a:solidFill>
                <a:effectLst/>
                <a:latin typeface="+mn-lt"/>
                <a:ea typeface="+mn-ea"/>
                <a:cs typeface="+mn-cs"/>
              </a:rPr>
              <a:t>Akszuli</a:t>
            </a:r>
            <a:r>
              <a:rPr lang="en-US" sz="1200" b="0" i="0" kern="1200" noProof="0">
                <a:solidFill>
                  <a:srgbClr val="FF0000"/>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FAA1038F-6634-544B-85D0-0C51AF60D7D8}" type="slidenum">
              <a:rPr lang="en-US" smtClean="0"/>
              <a:t>13</a:t>
            </a:fld>
            <a:endParaRPr lang="en-US"/>
          </a:p>
        </p:txBody>
      </p:sp>
    </p:spTree>
    <p:extLst>
      <p:ext uri="{BB962C8B-B14F-4D97-AF65-F5344CB8AC3E}">
        <p14:creationId xmlns:p14="http://schemas.microsoft.com/office/powerpoint/2010/main" val="1451286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 ad </a:t>
            </a:r>
            <a:r>
              <a:rPr lang="en-US" err="1"/>
              <a:t>infractucture</a:t>
            </a:r>
            <a:r>
              <a:rPr lang="en-US"/>
              <a:t> tower Upgrade now button will be removed;).</a:t>
            </a:r>
          </a:p>
        </p:txBody>
      </p:sp>
      <p:sp>
        <p:nvSpPr>
          <p:cNvPr id="4" name="Slide Number Placeholder 3"/>
          <p:cNvSpPr>
            <a:spLocks noGrp="1"/>
          </p:cNvSpPr>
          <p:nvPr>
            <p:ph type="sldNum" sz="quarter" idx="5"/>
          </p:nvPr>
        </p:nvSpPr>
        <p:spPr/>
        <p:txBody>
          <a:bodyPr/>
          <a:lstStyle/>
          <a:p>
            <a:fld id="{FAA1038F-6634-544B-85D0-0C51AF60D7D8}" type="slidenum">
              <a:rPr lang="en-US" smtClean="0"/>
              <a:t>72</a:t>
            </a:fld>
            <a:endParaRPr lang="en-US"/>
          </a:p>
        </p:txBody>
      </p:sp>
    </p:spTree>
    <p:extLst>
      <p:ext uri="{BB962C8B-B14F-4D97-AF65-F5344CB8AC3E}">
        <p14:creationId xmlns:p14="http://schemas.microsoft.com/office/powerpoint/2010/main" val="1154074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In the 90s I listened </a:t>
            </a:r>
            <a:r>
              <a:rPr lang="en-US" b="1" noProof="0"/>
              <a:t>to</a:t>
            </a:r>
            <a:r>
              <a:rPr lang="en-US" noProof="0"/>
              <a:t> Nirvana and  I had long hair. In the 90s  we had only a few databases.  </a:t>
            </a:r>
            <a:endParaRPr lang="en-US" strike="sngStrike" noProof="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824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Now we are in in  2018</a:t>
            </a:r>
            <a:r>
              <a:rPr lang="pl-PL" noProof="0"/>
              <a:t> (tleny </a:t>
            </a:r>
            <a:r>
              <a:rPr lang="pl-PL" noProof="0" err="1"/>
              <a:t>eintin</a:t>
            </a:r>
            <a:r>
              <a:rPr lang="pl-PL" noProof="0"/>
              <a:t>) </a:t>
            </a:r>
            <a:r>
              <a:rPr lang="en-US" noProof="0"/>
              <a:t> I have stayed almost the same. I still have long hair and form time to time I listen </a:t>
            </a:r>
            <a:r>
              <a:rPr lang="en-US" b="1" noProof="0"/>
              <a:t>to</a:t>
            </a:r>
            <a:r>
              <a:rPr lang="en-US" noProof="0"/>
              <a:t> Nirvana. Nevertheless technology has leaped forward. Instead of a few databases we have a lots of </a:t>
            </a:r>
            <a:r>
              <a:rPr lang="en-US" noProof="0" err="1"/>
              <a:t>datbases</a:t>
            </a:r>
            <a:r>
              <a:rPr lang="en-US" noProof="0"/>
              <a:t>.  Now we have a lots of databases.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79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Lots  of  everything. The number  of technologies has grow rapidly. </a:t>
            </a:r>
            <a:r>
              <a:rPr lang="en-US" b="1" noProof="0"/>
              <a:t>The good news is</a:t>
            </a:r>
            <a:r>
              <a:rPr lang="en-US" noProof="0"/>
              <a:t> that </a:t>
            </a:r>
            <a:r>
              <a:rPr lang="en-US" noProof="0" err="1"/>
              <a:t>Dyantrac</a:t>
            </a:r>
            <a:r>
              <a:rPr lang="en-US" noProof="0"/>
              <a:t> </a:t>
            </a:r>
            <a:r>
              <a:rPr lang="en-US" noProof="0" err="1"/>
              <a:t>plaform</a:t>
            </a:r>
            <a:r>
              <a:rPr lang="en-US" noProof="0"/>
              <a:t> is Open and you integrate it with any technology. </a:t>
            </a:r>
          </a:p>
          <a:p>
            <a:endParaRPr lang="en-US" noProof="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786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a:t>In November we have release ActiveGate plugins framework.  Lets see how it works.</a:t>
            </a:r>
          </a:p>
          <a:p>
            <a:endParaRPr lang="en-US" b="1" noProof="0"/>
          </a:p>
          <a:p>
            <a:r>
              <a:rPr lang="en-US" b="1" noProof="0"/>
              <a:t>INSTOLL </a:t>
            </a:r>
            <a:r>
              <a:rPr lang="en-US" b="1" noProof="0" err="1"/>
              <a:t>SINSTOOLer</a:t>
            </a:r>
            <a:endParaRPr lang="en-US" b="1" noProof="0"/>
          </a:p>
          <a:p>
            <a:endParaRPr lang="en-US" noProof="0"/>
          </a:p>
          <a:p>
            <a:r>
              <a:rPr lang="en-US" noProof="0" err="1"/>
              <a:t>ActvieGate</a:t>
            </a:r>
            <a:r>
              <a:rPr lang="en-US" noProof="0"/>
              <a:t> plugins run inside an </a:t>
            </a:r>
            <a:r>
              <a:rPr lang="en-US" noProof="0" err="1"/>
              <a:t>ActivrGate</a:t>
            </a:r>
            <a:r>
              <a:rPr lang="en-US" noProof="0"/>
              <a:t>, so you need to have one.</a:t>
            </a:r>
          </a:p>
          <a:p>
            <a:r>
              <a:rPr lang="en-US" noProof="0"/>
              <a:t>Inside ActiveGate there is </a:t>
            </a:r>
            <a:r>
              <a:rPr lang="en-US" noProof="0" err="1"/>
              <a:t>ActvieGate</a:t>
            </a:r>
            <a:r>
              <a:rPr lang="en-US" noProof="0"/>
              <a:t> </a:t>
            </a:r>
            <a:r>
              <a:rPr lang="en-US" noProof="0" err="1"/>
              <a:t>pluins</a:t>
            </a:r>
            <a:r>
              <a:rPr lang="en-US" noProof="0"/>
              <a:t> modules which runs ActiveGate plugins.</a:t>
            </a:r>
          </a:p>
          <a:p>
            <a:endParaRPr lang="en-US" noProof="0"/>
          </a:p>
          <a:p>
            <a:r>
              <a:rPr lang="en-US" noProof="0" err="1"/>
              <a:t>Cofee</a:t>
            </a:r>
            <a:r>
              <a:rPr lang="en-US" noProof="0"/>
              <a:t> machine, space X what ever you like. </a:t>
            </a:r>
          </a:p>
          <a:p>
            <a:r>
              <a:rPr lang="en-US" noProof="0"/>
              <a:t>You name it.</a:t>
            </a:r>
          </a:p>
          <a:p>
            <a:r>
              <a:rPr lang="en-US" noProof="0"/>
              <a:t>Sky is the limit.  </a:t>
            </a:r>
            <a:r>
              <a:rPr lang="en-US" noProof="0" err="1"/>
              <a:t>OneAGent</a:t>
            </a:r>
            <a:r>
              <a:rPr lang="en-US" noProof="0"/>
              <a:t> is not needed.</a:t>
            </a:r>
          </a:p>
          <a:p>
            <a:endParaRPr lang="en-US" noProof="0"/>
          </a:p>
          <a:p>
            <a:r>
              <a:rPr lang="en-US" noProof="0"/>
              <a:t>We send and gather metrics, </a:t>
            </a:r>
            <a:r>
              <a:rPr lang="en-US" noProof="0" err="1"/>
              <a:t>propertis</a:t>
            </a:r>
            <a:r>
              <a:rPr lang="en-US" noProof="0"/>
              <a:t> and events.</a:t>
            </a:r>
          </a:p>
          <a:p>
            <a:r>
              <a:rPr lang="en-US" noProof="0"/>
              <a:t>The most important is the fact that we send also topology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61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a:solidFill>
                  <a:schemeClr val="tx1"/>
                </a:solidFill>
                <a:effectLst/>
                <a:latin typeface="+mn-lt"/>
                <a:ea typeface="+mn-ea"/>
                <a:cs typeface="+mn-cs"/>
              </a:rPr>
              <a:t>Thanks to topology data It is tight integration. </a:t>
            </a:r>
            <a:r>
              <a:rPr lang="en-US" sz="1200" b="0" i="0" kern="1200" noProof="0">
                <a:solidFill>
                  <a:schemeClr val="tx1"/>
                </a:solidFill>
                <a:effectLst/>
                <a:latin typeface="+mn-lt"/>
                <a:ea typeface="+mn-ea"/>
                <a:cs typeface="+mn-cs"/>
              </a:rPr>
              <a:t>In this example Java application send request to ElasticSearch cloud. ElasticSearch cloud is monitored by  ActiveGate plugin.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-&gt;One Agent has created ElasticSearch cloud service. ActiveGate plugin has created custom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What is more </a:t>
            </a:r>
            <a:r>
              <a:rPr lang="en-US" sz="1200" b="0" i="0" kern="1200" noProof="0" err="1">
                <a:solidFill>
                  <a:schemeClr val="tx1"/>
                </a:solidFill>
                <a:effectLst/>
                <a:latin typeface="+mn-lt"/>
                <a:ea typeface="+mn-ea"/>
                <a:cs typeface="+mn-cs"/>
              </a:rPr>
              <a:t>ElasticSearhc</a:t>
            </a:r>
            <a:r>
              <a:rPr lang="en-US" sz="1200" b="0" i="0" kern="1200" noProof="0">
                <a:solidFill>
                  <a:schemeClr val="tx1"/>
                </a:solidFill>
                <a:effectLst/>
                <a:latin typeface="+mn-lt"/>
                <a:ea typeface="+mn-ea"/>
                <a:cs typeface="+mn-cs"/>
              </a:rPr>
              <a:t> </a:t>
            </a:r>
            <a:r>
              <a:rPr lang="en-US" sz="1200" b="0" i="0" kern="1200" noProof="0" err="1">
                <a:solidFill>
                  <a:schemeClr val="tx1"/>
                </a:solidFill>
                <a:effectLst/>
                <a:latin typeface="+mn-lt"/>
                <a:ea typeface="+mn-ea"/>
                <a:cs typeface="+mn-cs"/>
              </a:rPr>
              <a:t>toplogy</a:t>
            </a:r>
            <a:r>
              <a:rPr lang="en-US" sz="1200" b="0" i="0" kern="1200" noProof="0">
                <a:solidFill>
                  <a:schemeClr val="tx1"/>
                </a:solidFill>
                <a:effectLst/>
                <a:latin typeface="+mn-lt"/>
                <a:ea typeface="+mn-ea"/>
                <a:cs typeface="+mn-cs"/>
              </a:rPr>
              <a:t> is imported, we can see three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Thanks to topology data </a:t>
            </a:r>
            <a:r>
              <a:rPr lang="en-US" sz="1200" b="0" i="0" kern="1200" noProof="0" err="1">
                <a:solidFill>
                  <a:schemeClr val="tx1"/>
                </a:solidFill>
                <a:effectLst/>
                <a:latin typeface="+mn-lt"/>
                <a:ea typeface="+mn-ea"/>
                <a:cs typeface="+mn-cs"/>
              </a:rPr>
              <a:t>everytching</a:t>
            </a:r>
            <a:r>
              <a:rPr lang="en-US" sz="1200" b="0" i="0" kern="1200" noProof="0">
                <a:solidFill>
                  <a:schemeClr val="tx1"/>
                </a:solidFill>
                <a:effectLst/>
                <a:latin typeface="+mn-lt"/>
                <a:ea typeface="+mn-ea"/>
                <a:cs typeface="+mn-cs"/>
              </a:rPr>
              <a:t> is </a:t>
            </a:r>
            <a:r>
              <a:rPr lang="en-US" sz="1200" b="0" i="0" kern="1200" noProof="0" err="1">
                <a:solidFill>
                  <a:schemeClr val="tx1"/>
                </a:solidFill>
                <a:effectLst/>
                <a:latin typeface="+mn-lt"/>
                <a:ea typeface="+mn-ea"/>
                <a:cs typeface="+mn-cs"/>
              </a:rPr>
              <a:t>connectsed</a:t>
            </a:r>
            <a:r>
              <a:rPr lang="en-US" sz="1200" b="0" i="0" kern="1200" noProof="0">
                <a:solidFill>
                  <a:schemeClr val="tx1"/>
                </a:solidFill>
                <a:effectLst/>
                <a:latin typeface="+mn-lt"/>
                <a:ea typeface="+mn-ea"/>
                <a:cs typeface="+mn-cs"/>
              </a:rPr>
              <a:t> our AI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 Dynatrace is able to detect traffic and automatically </a:t>
            </a:r>
            <a:r>
              <a:rPr lang="en-US" sz="1200" b="0" i="0" kern="1200" noProof="0" err="1">
                <a:solidFill>
                  <a:schemeClr val="tx1"/>
                </a:solidFill>
                <a:effectLst/>
                <a:latin typeface="+mn-lt"/>
                <a:ea typeface="+mn-ea"/>
                <a:cs typeface="+mn-cs"/>
              </a:rPr>
              <a:t>toplogy</a:t>
            </a:r>
            <a:r>
              <a:rPr lang="en-US" sz="1200" b="0" i="0" kern="1200" noProof="0">
                <a:solidFill>
                  <a:schemeClr val="tx1"/>
                </a:solidFill>
                <a:effectLst/>
                <a:latin typeface="+mn-lt"/>
                <a:ea typeface="+mn-ea"/>
                <a:cs typeface="+mn-cs"/>
              </a:rPr>
              <a:t> connection is created. Thanks to this AI works! </a:t>
            </a:r>
            <a:endParaRPr lang="en-US" sz="1200" b="1" i="0" kern="1200" noProof="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noProof="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a:solidFill>
                  <a:schemeClr val="tx1"/>
                </a:solidFill>
                <a:effectLst/>
                <a:latin typeface="+mn-lt"/>
                <a:ea typeface="+mn-ea"/>
                <a:cs typeface="+mn-cs"/>
              </a:rPr>
              <a:t>Info about supported scenarios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This means you have transactional visibility into requests coming from the application monitored via OneAgent to the technology monitored by the ActiveGate plugin.  The AI works the same way it does for all out-of-the-box supported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With deep integration, Dynatrace can import not only other technologies’ metrics, properties, and events, but also their topologies, which can be subsequently analyzed with the Dynatrace AI! Along with this ability to monitor new technologies comes one of the main benefits of Dynatrace: causation between user actions, technology-specific data, transactional visibility, and more.</a:t>
            </a:r>
            <a:endParaRPr lang="en-U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chemeClr val="tx1"/>
              </a:solidFill>
              <a:effectLst/>
              <a:latin typeface="+mn-lt"/>
              <a:ea typeface="+mn-ea"/>
              <a:cs typeface="+mn-cs"/>
            </a:endParaRPr>
          </a:p>
          <a:p>
            <a:endParaRPr lang="en-US" sz="1200" b="0" i="0" kern="1200" noProof="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AA1038F-6634-544B-85D0-0C51AF60D7D8}" type="slidenum">
              <a:rPr lang="en-US" smtClean="0"/>
              <a:t>6</a:t>
            </a:fld>
            <a:endParaRPr lang="en-US"/>
          </a:p>
        </p:txBody>
      </p:sp>
    </p:spTree>
    <p:extLst>
      <p:ext uri="{BB962C8B-B14F-4D97-AF65-F5344CB8AC3E}">
        <p14:creationId xmlns:p14="http://schemas.microsoft.com/office/powerpoint/2010/main" val="2683978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2.0 detects root-causes in plugin metrics without thresholds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Dynatrace has detected response time degradation</a:t>
            </a:r>
            <a:r>
              <a:rPr lang="en-US"/>
              <a:t>. Problem has been created.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could be </a:t>
            </a:r>
            <a:r>
              <a:rPr lang="en-US" err="1"/>
              <a:t>millinons</a:t>
            </a:r>
            <a:r>
              <a:rPr lang="en-US"/>
              <a:t> (millions)of </a:t>
            </a:r>
            <a:r>
              <a:rPr lang="en-US" err="1"/>
              <a:t>ressons</a:t>
            </a:r>
            <a:r>
              <a:rPr lang="en-US"/>
              <a:t> why it happened. </a:t>
            </a:r>
            <a:r>
              <a:rPr lang="en-US" err="1"/>
              <a:t>Frtunetly</a:t>
            </a:r>
            <a:r>
              <a:rPr lang="en-US"/>
              <a:t> </a:t>
            </a:r>
            <a:r>
              <a:rPr lang="en-US" err="1"/>
              <a:t>dynatrace</a:t>
            </a:r>
            <a:r>
              <a:rPr lang="en-US"/>
              <a:t> will help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analyze </a:t>
            </a:r>
            <a:r>
              <a:rPr lang="en-US" err="1"/>
              <a:t>fidnings</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Look root cause is related to Elasticsearch cloud indexing time metric.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Maybe someone has started to use </a:t>
            </a:r>
            <a:r>
              <a:rPr lang="en-US" sz="1200" b="0" i="0" kern="1200">
                <a:solidFill>
                  <a:schemeClr val="tx1"/>
                </a:solidFill>
                <a:effectLst/>
                <a:latin typeface="+mn-lt"/>
                <a:ea typeface="+mn-ea"/>
                <a:cs typeface="+mn-cs"/>
              </a:rPr>
              <a:t>explicit (</a:t>
            </a:r>
            <a:r>
              <a:rPr lang="en-US" sz="1200" b="1" i="0" kern="1200" err="1">
                <a:solidFill>
                  <a:schemeClr val="tx1"/>
                </a:solidFill>
                <a:effectLst/>
                <a:latin typeface="+mn-lt"/>
                <a:ea typeface="+mn-ea"/>
                <a:cs typeface="+mn-cs"/>
              </a:rPr>
              <a:t>xspliset</a:t>
            </a:r>
            <a:r>
              <a:rPr lang="en-US" sz="1200" b="0" i="0" kern="1200">
                <a:solidFill>
                  <a:schemeClr val="tx1"/>
                </a:solidFill>
                <a:effectLst/>
                <a:latin typeface="+mn-lt"/>
                <a:ea typeface="+mn-ea"/>
                <a:cs typeface="+mn-cs"/>
              </a:rPr>
              <a:t>) id and </a:t>
            </a:r>
            <a:r>
              <a:rPr lang="en-US" sz="1200" b="1" i="0" kern="1200">
                <a:solidFill>
                  <a:schemeClr val="tx1"/>
                </a:solidFill>
                <a:effectLst/>
                <a:latin typeface="+mn-lt"/>
                <a:ea typeface="+mn-ea"/>
                <a:cs typeface="+mn-cs"/>
              </a:rPr>
              <a:t>Elasticsearch</a:t>
            </a:r>
            <a:r>
              <a:rPr lang="en-US" sz="1200" b="0" i="0" kern="1200">
                <a:solidFill>
                  <a:schemeClr val="tx1"/>
                </a:solidFill>
                <a:effectLst/>
                <a:latin typeface="+mn-lt"/>
                <a:ea typeface="+mn-ea"/>
                <a:cs typeface="+mn-cs"/>
              </a:rPr>
              <a:t> needs to check whether a document with the same id already exists.   Look here there was deployment even. Who when deployed change which </a:t>
            </a:r>
            <a:r>
              <a:rPr lang="en-US" sz="1200" b="0" i="0" kern="1200" err="1">
                <a:solidFill>
                  <a:schemeClr val="tx1"/>
                </a:solidFill>
                <a:effectLst/>
                <a:latin typeface="+mn-lt"/>
                <a:ea typeface="+mn-ea"/>
                <a:cs typeface="+mn-cs"/>
              </a:rPr>
              <a:t>simapcted</a:t>
            </a:r>
            <a:r>
              <a:rPr lang="en-US" sz="1200" b="0" i="0" kern="1200">
                <a:solidFill>
                  <a:schemeClr val="tx1"/>
                </a:solidFill>
                <a:effectLst/>
                <a:latin typeface="+mn-lt"/>
                <a:ea typeface="+mn-ea"/>
                <a:cs typeface="+mn-cs"/>
              </a:rPr>
              <a:t>  our </a:t>
            </a:r>
            <a:r>
              <a:rPr lang="en-US" sz="1200" b="0" i="0" kern="1200" err="1">
                <a:solidFill>
                  <a:schemeClr val="tx1"/>
                </a:solidFill>
                <a:effectLst/>
                <a:latin typeface="+mn-lt"/>
                <a:ea typeface="+mn-ea"/>
                <a:cs typeface="+mn-cs"/>
              </a:rPr>
              <a:t>bissnes</a:t>
            </a:r>
            <a:r>
              <a:rPr lang="en-US" sz="1200" b="0" i="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Response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Finding the problem is on think help full root </a:t>
            </a:r>
            <a:r>
              <a:rPr lang="en-US" sz="1200" b="0" i="0" kern="1200" noProof="0" err="1">
                <a:solidFill>
                  <a:srgbClr val="FF0000"/>
                </a:solidFill>
                <a:effectLst/>
                <a:latin typeface="+mn-lt"/>
                <a:ea typeface="+mn-ea"/>
                <a:cs typeface="+mn-cs"/>
              </a:rPr>
              <a:t>cocuse</a:t>
            </a:r>
            <a:r>
              <a:rPr lang="en-US" sz="1200" b="0" i="0" kern="1200" noProof="0">
                <a:solidFill>
                  <a:srgbClr val="FF0000"/>
                </a:solidFill>
                <a:effectLst/>
                <a:latin typeface="+mn-lt"/>
                <a:ea typeface="+mn-ea"/>
                <a:cs typeface="+mn-cs"/>
              </a:rPr>
              <a:t> is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err="1">
                <a:solidFill>
                  <a:srgbClr val="FF0000"/>
                </a:solidFill>
                <a:effectLst/>
                <a:latin typeface="+mn-lt"/>
                <a:ea typeface="+mn-ea"/>
                <a:cs typeface="+mn-cs"/>
              </a:rPr>
              <a:t>Hre</a:t>
            </a:r>
            <a:r>
              <a:rPr lang="en-US" sz="1200" b="0" i="0" kern="1200" noProof="0">
                <a:solidFill>
                  <a:srgbClr val="FF0000"/>
                </a:solidFill>
                <a:effectLst/>
                <a:latin typeface="+mn-lt"/>
                <a:ea typeface="+mn-ea"/>
                <a:cs typeface="+mn-cs"/>
              </a:rPr>
              <a:t> thx to AI Dynatrace was able to </a:t>
            </a:r>
            <a:r>
              <a:rPr lang="en-US" sz="1200" b="0" i="0" kern="1200" noProof="0" err="1">
                <a:solidFill>
                  <a:srgbClr val="FF0000"/>
                </a:solidFill>
                <a:effectLst/>
                <a:latin typeface="+mn-lt"/>
                <a:ea typeface="+mn-ea"/>
                <a:cs typeface="+mn-cs"/>
              </a:rPr>
              <a:t>ppoint</a:t>
            </a:r>
            <a:r>
              <a:rPr lang="en-US" sz="1200" b="0" i="0" kern="1200" noProof="0">
                <a:solidFill>
                  <a:srgbClr val="FF0000"/>
                </a:solidFill>
                <a:effectLst/>
                <a:latin typeface="+mn-lt"/>
                <a:ea typeface="+mn-ea"/>
                <a:cs typeface="+mn-cs"/>
              </a:rPr>
              <a:t> </a:t>
            </a:r>
            <a:r>
              <a:rPr lang="en-US" sz="1200" b="0" i="0" kern="1200" noProof="0" err="1">
                <a:solidFill>
                  <a:srgbClr val="FF0000"/>
                </a:solidFill>
                <a:effectLst/>
                <a:latin typeface="+mn-lt"/>
                <a:ea typeface="+mn-ea"/>
                <a:cs typeface="+mn-cs"/>
              </a:rPr>
              <a:t>aout</a:t>
            </a:r>
            <a:r>
              <a:rPr lang="en-US" sz="1200" b="0" i="0" kern="1200" noProof="0">
                <a:solidFill>
                  <a:srgbClr val="FF0000"/>
                </a:solidFill>
                <a:effectLst/>
                <a:latin typeface="+mn-lt"/>
                <a:ea typeface="+mn-ea"/>
                <a:cs typeface="+mn-cs"/>
              </a:rPr>
              <a:t> that root cause is related to </a:t>
            </a:r>
            <a:r>
              <a:rPr lang="en-US" sz="1200" b="0" i="0" kern="1200" noProof="0" err="1">
                <a:solidFill>
                  <a:srgbClr val="FF0000"/>
                </a:solidFill>
                <a:effectLst/>
                <a:latin typeface="+mn-lt"/>
                <a:ea typeface="+mn-ea"/>
                <a:cs typeface="+mn-cs"/>
              </a:rPr>
              <a:t>indexig</a:t>
            </a:r>
            <a:r>
              <a:rPr lang="en-US" sz="1200" b="0" i="0" kern="1200" noProof="0">
                <a:solidFill>
                  <a:srgbClr val="FF0000"/>
                </a:solidFill>
                <a:effectLst/>
                <a:latin typeface="+mn-lt"/>
                <a:ea typeface="+mn-ea"/>
                <a:cs typeface="+mn-cs"/>
              </a:rPr>
              <a:t>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Deployment. </a:t>
            </a:r>
            <a:r>
              <a:rPr lang="en-US" sz="1200" b="0" i="0" kern="1200" noProof="0" err="1">
                <a:solidFill>
                  <a:srgbClr val="FF0000"/>
                </a:solidFill>
                <a:effectLst/>
                <a:latin typeface="+mn-lt"/>
                <a:ea typeface="+mn-ea"/>
                <a:cs typeface="+mn-cs"/>
              </a:rPr>
              <a:t>Ikonka</a:t>
            </a:r>
            <a:r>
              <a:rPr lang="en-US" sz="1200" b="0" i="0" kern="1200" noProof="0">
                <a:solidFill>
                  <a:srgbClr val="FF0000"/>
                </a:solidFill>
                <a:effectLst/>
                <a:latin typeface="+mn-lt"/>
                <a:ea typeface="+mn-ea"/>
                <a:cs typeface="+mn-cs"/>
              </a:rPr>
              <a:t> </a:t>
            </a:r>
            <a:r>
              <a:rPr lang="en-US" sz="1200" b="0" i="0" kern="1200" noProof="0" err="1">
                <a:solidFill>
                  <a:srgbClr val="FF0000"/>
                </a:solidFill>
                <a:effectLst/>
                <a:latin typeface="+mn-lt"/>
                <a:ea typeface="+mn-ea"/>
                <a:cs typeface="+mn-cs"/>
              </a:rPr>
              <a:t>na</a:t>
            </a:r>
            <a:r>
              <a:rPr lang="en-US" sz="1200" b="0" i="0" kern="1200" noProof="0">
                <a:solidFill>
                  <a:srgbClr val="FF0000"/>
                </a:solidFill>
                <a:effectLst/>
                <a:latin typeface="+mn-lt"/>
                <a:ea typeface="+mn-ea"/>
                <a:cs typeface="+mn-cs"/>
              </a:rPr>
              <a:t> </a:t>
            </a:r>
            <a:r>
              <a:rPr lang="en-US" sz="1200" b="0" i="0" kern="1200" noProof="0" err="1">
                <a:solidFill>
                  <a:srgbClr val="FF0000"/>
                </a:solidFill>
                <a:effectLst/>
                <a:latin typeface="+mn-lt"/>
                <a:ea typeface="+mn-ea"/>
                <a:cs typeface="+mn-cs"/>
              </a:rPr>
              <a:t>czerwono</a:t>
            </a:r>
            <a:r>
              <a:rPr lang="en-US" sz="1200" b="0" i="0" kern="1200" noProof="0">
                <a:solidFill>
                  <a:srgbClr val="FF0000"/>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rgbClr val="FF0000"/>
                </a:solidFill>
                <a:effectLst/>
                <a:latin typeface="+mn-lt"/>
                <a:ea typeface="+mn-ea"/>
                <a:cs typeface="+mn-cs"/>
              </a:rPr>
              <a:t>Send data to </a:t>
            </a:r>
            <a:r>
              <a:rPr lang="en-US" sz="1200" b="0" i="0" kern="1200" noProof="0" err="1">
                <a:solidFill>
                  <a:srgbClr val="FF0000"/>
                </a:solidFill>
                <a:effectLst/>
                <a:latin typeface="+mn-lt"/>
                <a:ea typeface="+mn-ea"/>
                <a:cs typeface="+mn-cs"/>
              </a:rPr>
              <a:t>dewis</a:t>
            </a:r>
            <a:r>
              <a:rPr lang="en-US" sz="1200" b="0" i="0" kern="1200" noProof="0">
                <a:solidFill>
                  <a:srgbClr val="FF0000"/>
                </a:solidFill>
                <a:effectLst/>
                <a:latin typeface="+mn-lt"/>
                <a:ea typeface="+mn-ea"/>
                <a:cs typeface="+mn-cs"/>
              </a:rPr>
              <a:t> magic can </a:t>
            </a:r>
            <a:r>
              <a:rPr lang="en-US" sz="1200" b="0" i="0" kern="1200" noProof="0" err="1">
                <a:solidFill>
                  <a:srgbClr val="FF0000"/>
                </a:solidFill>
                <a:effectLst/>
                <a:latin typeface="+mn-lt"/>
                <a:ea typeface="+mn-ea"/>
                <a:cs typeface="+mn-cs"/>
              </a:rPr>
              <a:t>gappen</a:t>
            </a: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a:solidFill>
                  <a:schemeClr val="tx1"/>
                </a:solidFill>
                <a:effectLst/>
                <a:latin typeface="+mn-lt"/>
                <a:ea typeface="+mn-ea"/>
                <a:cs typeface="+mn-cs"/>
              </a:rPr>
              <a:t>More data better results, </a:t>
            </a:r>
            <a:r>
              <a:rPr lang="de-DE"/>
              <a:t>AI 2.0 </a:t>
            </a:r>
            <a:r>
              <a:rPr lang="de-DE" err="1"/>
              <a:t>analyzes</a:t>
            </a:r>
            <a:r>
              <a:rPr lang="de-DE"/>
              <a:t> </a:t>
            </a:r>
            <a:r>
              <a:rPr lang="de-DE" err="1"/>
              <a:t>plugins</a:t>
            </a:r>
            <a:r>
              <a:rPr lang="de-DE"/>
              <a:t> </a:t>
            </a:r>
            <a:r>
              <a:rPr lang="de-DE" err="1"/>
              <a:t>events</a:t>
            </a:r>
            <a:r>
              <a:rPr lang="de-DE"/>
              <a:t>. In </a:t>
            </a:r>
            <a:r>
              <a:rPr lang="de-DE" err="1"/>
              <a:t>this</a:t>
            </a:r>
            <a:r>
              <a:rPr lang="de-DE"/>
              <a:t> </a:t>
            </a:r>
            <a:r>
              <a:rPr lang="de-DE" err="1"/>
              <a:t>case</a:t>
            </a:r>
            <a:r>
              <a:rPr lang="de-DE"/>
              <a:t> </a:t>
            </a:r>
            <a:r>
              <a:rPr lang="de-DE" err="1"/>
              <a:t>new</a:t>
            </a:r>
            <a:r>
              <a:rPr lang="de-DE"/>
              <a:t> </a:t>
            </a:r>
            <a:r>
              <a:rPr lang="de-DE" err="1"/>
              <a:t>deployment</a:t>
            </a:r>
            <a:r>
              <a:rPr lang="de-DE"/>
              <a:t> </a:t>
            </a:r>
            <a:r>
              <a:rPr lang="de-DE" err="1"/>
              <a:t>is</a:t>
            </a:r>
            <a:r>
              <a:rPr lang="de-DE"/>
              <a:t> </a:t>
            </a:r>
            <a:r>
              <a:rPr lang="de-DE" err="1"/>
              <a:t>resposnisble</a:t>
            </a:r>
            <a:r>
              <a:rPr lang="de-DE"/>
              <a:t> for a </a:t>
            </a:r>
            <a:r>
              <a:rPr lang="de-DE" err="1"/>
              <a:t>problem</a:t>
            </a:r>
            <a:r>
              <a:rPr lang="de-DE"/>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noProof="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AI 2.0 detects root-causes in plugin metrics  without thresholds. </a:t>
            </a:r>
            <a:r>
              <a:rPr lang="en-US" sz="1200" b="0" i="0" kern="1200" noProof="0">
                <a:solidFill>
                  <a:schemeClr val="tx1"/>
                </a:solidFill>
                <a:effectLst/>
                <a:latin typeface="+mn-lt"/>
                <a:ea typeface="+mn-ea"/>
                <a:cs typeface="+mn-cs"/>
              </a:rPr>
              <a:t>When Dynatrace detects response time degradation or failure rate increase than problem is created.  AI </a:t>
            </a:r>
            <a:r>
              <a:rPr lang="en-US" sz="1200" b="0" i="0" kern="1200" noProof="0" err="1">
                <a:solidFill>
                  <a:schemeClr val="tx1"/>
                </a:solidFill>
                <a:effectLst/>
                <a:latin typeface="+mn-lt"/>
                <a:ea typeface="+mn-ea"/>
                <a:cs typeface="+mn-cs"/>
              </a:rPr>
              <a:t>analajzys</a:t>
            </a:r>
            <a:r>
              <a:rPr lang="en-US" sz="1200" b="0" i="0" kern="1200" noProof="0">
                <a:solidFill>
                  <a:schemeClr val="tx1"/>
                </a:solidFill>
                <a:effectLst/>
                <a:latin typeface="+mn-lt"/>
                <a:ea typeface="+mn-ea"/>
                <a:cs typeface="+mn-cs"/>
              </a:rPr>
              <a:t>  the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Indexing time. </a:t>
            </a:r>
            <a:endParaRPr lang="en-US" sz="1200" b="0" i="0" kern="1200" noProof="0">
              <a:solidFill>
                <a:srgbClr val="FF0000"/>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AA1038F-6634-544B-85D0-0C51AF60D7D8}" type="slidenum">
              <a:rPr lang="en-US" smtClean="0"/>
              <a:t>7</a:t>
            </a:fld>
            <a:endParaRPr lang="en-US"/>
          </a:p>
        </p:txBody>
      </p:sp>
    </p:spTree>
    <p:extLst>
      <p:ext uri="{BB962C8B-B14F-4D97-AF65-F5344CB8AC3E}">
        <p14:creationId xmlns:p14="http://schemas.microsoft.com/office/powerpoint/2010/main" val="2337698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Pith plugins we can add to Dynatrace metrics event properties and </a:t>
            </a:r>
            <a:r>
              <a:rPr lang="en-US" b="1"/>
              <a:t>topology. </a:t>
            </a:r>
            <a:r>
              <a:rPr lang="en-US" b="0"/>
              <a:t>Define various UI components tabs, tiles on technology overview Page, different types of charts and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26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 plugins framework to built  our own toys.   Out of the box support.  There are very power full.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691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1617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60752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userDrawn="1"/>
        </p:nvSpPr>
        <p:spPr>
          <a:xfrm>
            <a:off x="3547422" y="2651621"/>
            <a:ext cx="5097155" cy="946763"/>
          </a:xfrm>
          <a:prstGeom prst="rect">
            <a:avLst/>
          </a:prstGeom>
          <a:noFill/>
        </p:spPr>
        <p:txBody>
          <a:bodyPr wrap="square" lIns="0" tIns="0" rIns="0" bIns="0" rtlCol="0">
            <a:normAutofit/>
          </a:bodyPr>
          <a:lstStyle/>
          <a:p>
            <a:pPr algn="ctr"/>
            <a:r>
              <a:rPr lang="en-US" sz="4800" b="0" i="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userDrawn="1"/>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E5D2C42-F437-8540-95F3-FDC3842EC2CA}"/>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21701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273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26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75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88422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75118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image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577915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slide - laptop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641162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slide - table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895463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slide - smartphone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161221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userDrawn="1"/>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462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debar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264475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grid [11.1.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2701875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4996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0827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9894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1741726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570188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3431577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952146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a:p>
        </p:txBody>
      </p:sp>
    </p:spTree>
    <p:extLst>
      <p:ext uri="{BB962C8B-B14F-4D97-AF65-F5344CB8AC3E}">
        <p14:creationId xmlns:p14="http://schemas.microsoft.com/office/powerpoint/2010/main" val="3979487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userDrawn="1"/>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934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a:p>
        </p:txBody>
      </p:sp>
    </p:spTree>
    <p:extLst>
      <p:ext uri="{BB962C8B-B14F-4D97-AF65-F5344CB8AC3E}">
        <p14:creationId xmlns:p14="http://schemas.microsoft.com/office/powerpoint/2010/main" val="1825080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a:p>
        </p:txBody>
      </p:sp>
    </p:spTree>
    <p:extLst>
      <p:ext uri="{BB962C8B-B14F-4D97-AF65-F5344CB8AC3E}">
        <p14:creationId xmlns:p14="http://schemas.microsoft.com/office/powerpoint/2010/main" val="32185838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a:p>
        </p:txBody>
      </p:sp>
    </p:spTree>
    <p:extLst>
      <p:ext uri="{BB962C8B-B14F-4D97-AF65-F5344CB8AC3E}">
        <p14:creationId xmlns:p14="http://schemas.microsoft.com/office/powerpoint/2010/main" val="191562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4240225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410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34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73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userDrawn="1"/>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11828453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endParaRPr lang="en-US"/>
          </a:p>
        </p:txBody>
      </p:sp>
    </p:spTree>
    <p:extLst>
      <p:ext uri="{BB962C8B-B14F-4D97-AF65-F5344CB8AC3E}">
        <p14:creationId xmlns:p14="http://schemas.microsoft.com/office/powerpoint/2010/main" val="7773232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77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73693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6348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887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75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505832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5/25 [11.1.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229031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412990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image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379288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slide - laptop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9157906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slide - table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0694375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slide - smartphone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7068360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debar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210378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userDrawn="1"/>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2559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grid [11.1.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9448745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5072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04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9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userDrawn="1"/>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17890301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endParaRPr lang="en-US"/>
          </a:p>
        </p:txBody>
      </p:sp>
    </p:spTree>
    <p:extLst>
      <p:ext uri="{BB962C8B-B14F-4D97-AF65-F5344CB8AC3E}">
        <p14:creationId xmlns:p14="http://schemas.microsoft.com/office/powerpoint/2010/main" val="19010752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0362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a:p>
        </p:txBody>
      </p:sp>
    </p:spTree>
    <p:extLst>
      <p:ext uri="{BB962C8B-B14F-4D97-AF65-F5344CB8AC3E}">
        <p14:creationId xmlns:p14="http://schemas.microsoft.com/office/powerpoint/2010/main" val="8271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60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18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222719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384327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8.sv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4.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3.sv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theme" Target="../theme/theme6.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9983727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86" r:id="rId6"/>
    <p:sldLayoutId id="2147483812" r:id="rId7"/>
    <p:sldLayoutId id="2147483787" r:id="rId8"/>
    <p:sldLayoutId id="2147483788" r:id="rId9"/>
    <p:sldLayoutId id="2147483790" r:id="rId10"/>
    <p:sldLayoutId id="2147483740"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a:noFill/>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D34CAF5-DAF2-DB45-841B-71EDBE001418}"/>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51351143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5" r:id="rId3"/>
    <p:sldLayoutId id="2147483824" r:id="rId4"/>
    <p:sldLayoutId id="2147483783" r:id="rId5"/>
    <p:sldLayoutId id="2147483808" r:id="rId6"/>
    <p:sldLayoutId id="2147483807" r:id="rId7"/>
    <p:sldLayoutId id="2147483806" r:id="rId8"/>
    <p:sldLayoutId id="2147483785" r:id="rId9"/>
    <p:sldLayoutId id="2147483762" r:id="rId10"/>
    <p:sldLayoutId id="214748382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21472092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4" r:id="rId3"/>
    <p:sldLayoutId id="2147483725" r:id="rId4"/>
    <p:sldLayoutId id="2147483723" r:id="rId5"/>
    <p:sldLayoutId id="2147483795" r:id="rId6"/>
    <p:sldLayoutId id="2147483809" r:id="rId7"/>
    <p:sldLayoutId id="2147483810" r:id="rId8"/>
    <p:sldLayoutId id="2147483811" r:id="rId9"/>
    <p:sldLayoutId id="2147483800" r:id="rId10"/>
    <p:sldLayoutId id="2147483797" r:id="rId11"/>
    <p:sldLayoutId id="2147483727"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BD7F475D-E98C-9A4E-A906-DC948B755ACC}"/>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44245553"/>
      </p:ext>
    </p:extLst>
  </p:cSld>
  <p:clrMap bg1="lt1" tx1="dk1" bg2="lt2" tx2="dk2" accent1="accent1" accent2="accent2" accent3="accent3" accent4="accent4" accent5="accent5" accent6="accent6" hlink="hlink" folHlink="folHlink"/>
  <p:sldLayoutIdLst>
    <p:sldLayoutId id="2147483801" r:id="rId1"/>
    <p:sldLayoutId id="2147483817" r:id="rId2"/>
    <p:sldLayoutId id="2147483802" r:id="rId3"/>
    <p:sldLayoutId id="2147483803" r:id="rId4"/>
    <p:sldLayoutId id="2147483804"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a:noFill/>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D34CAF5-DAF2-DB45-841B-71EDBE00141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86442621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BD7F475D-E98C-9A4E-A906-DC948B755ACC}"/>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9216643"/>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65.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hyperlink" Target="https://demo.dev.dynatracelabs.com/"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jpeg"/></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1.png"/><Relationship Id="rId1" Type="http://schemas.openxmlformats.org/officeDocument/2006/relationships/slideLayout" Target="../slideLayouts/slideLayout32.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1.png"/><Relationship Id="rId1" Type="http://schemas.openxmlformats.org/officeDocument/2006/relationships/slideLayout" Target="../slideLayouts/slideLayout32.xml"/><Relationship Id="rId5" Type="http://schemas.openxmlformats.org/officeDocument/2006/relationships/image" Target="../media/image105.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1.png"/><Relationship Id="rId1" Type="http://schemas.openxmlformats.org/officeDocument/2006/relationships/slideLayout" Target="../slideLayouts/slideLayout32.xml"/><Relationship Id="rId5" Type="http://schemas.openxmlformats.org/officeDocument/2006/relationships/image" Target="../media/image105.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2.xml"/><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2.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32.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32.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2.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70.xml.rels><?xml version="1.0" encoding="UTF-8" standalone="yes"?>
<Relationships xmlns="http://schemas.openxmlformats.org/package/2006/relationships"><Relationship Id="rId2" Type="http://schemas.openxmlformats.org/officeDocument/2006/relationships/hyperlink" Target="mailto:extensions@dynatrace.com" TargetMode="Externa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9.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32.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jpe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508B2524-AD9E-1643-B27C-4C906118F37B}"/>
              </a:ext>
            </a:extLst>
          </p:cNvPr>
          <p:cNvSpPr>
            <a:spLocks noGrp="1"/>
          </p:cNvSpPr>
          <p:nvPr>
            <p:ph type="ctrTitle"/>
          </p:nvPr>
        </p:nvSpPr>
        <p:spPr/>
        <p:txBody>
          <a:bodyPr>
            <a:normAutofit fontScale="90000"/>
          </a:bodyPr>
          <a:lstStyle/>
          <a:p>
            <a:r>
              <a:rPr lang="en-US" noProof="0"/>
              <a:t>Extending Dynatrace AI through Plugins and APIs</a:t>
            </a:r>
          </a:p>
        </p:txBody>
      </p:sp>
      <p:sp>
        <p:nvSpPr>
          <p:cNvPr id="24" name="Text Placeholder 23">
            <a:extLst>
              <a:ext uri="{FF2B5EF4-FFF2-40B4-BE49-F238E27FC236}">
                <a16:creationId xmlns:a16="http://schemas.microsoft.com/office/drawing/2014/main" id="{D137D183-2A49-874C-9D45-EE1A0E7DFC9D}"/>
              </a:ext>
            </a:extLst>
          </p:cNvPr>
          <p:cNvSpPr>
            <a:spLocks noGrp="1"/>
          </p:cNvSpPr>
          <p:nvPr>
            <p:ph type="body" sz="quarter" idx="33"/>
          </p:nvPr>
        </p:nvSpPr>
        <p:spPr/>
        <p:txBody>
          <a:bodyPr>
            <a:normAutofit fontScale="92500"/>
          </a:bodyPr>
          <a:lstStyle/>
          <a:p>
            <a:r>
              <a:rPr lang="en-US" b="1" noProof="0">
                <a:latin typeface="Bernina Sans" pitchFamily="2" charset="77"/>
              </a:rPr>
              <a:t>Michael Lundström</a:t>
            </a:r>
          </a:p>
          <a:p>
            <a:r>
              <a:rPr lang="en-US" noProof="0"/>
              <a:t>Practice Manager</a:t>
            </a:r>
          </a:p>
          <a:p>
            <a:r>
              <a:rPr lang="en-US" noProof="0"/>
              <a:t>Dynatrace</a:t>
            </a:r>
          </a:p>
        </p:txBody>
      </p:sp>
      <p:sp>
        <p:nvSpPr>
          <p:cNvPr id="25" name="Text Placeholder 24">
            <a:extLst>
              <a:ext uri="{FF2B5EF4-FFF2-40B4-BE49-F238E27FC236}">
                <a16:creationId xmlns:a16="http://schemas.microsoft.com/office/drawing/2014/main" id="{B651AB48-6027-A643-9308-46C569B1FBF7}"/>
              </a:ext>
            </a:extLst>
          </p:cNvPr>
          <p:cNvSpPr>
            <a:spLocks noGrp="1"/>
          </p:cNvSpPr>
          <p:nvPr>
            <p:ph type="body" sz="quarter" idx="34"/>
          </p:nvPr>
        </p:nvSpPr>
        <p:spPr/>
        <p:txBody>
          <a:bodyPr/>
          <a:lstStyle/>
          <a:p>
            <a:r>
              <a:rPr lang="en-US" b="1" noProof="0">
                <a:latin typeface="Bernina Sans" pitchFamily="2" charset="77"/>
              </a:rPr>
              <a:t>Kristof Renders</a:t>
            </a:r>
          </a:p>
          <a:p>
            <a:r>
              <a:rPr lang="en-US" noProof="0"/>
              <a:t>Global Architect</a:t>
            </a:r>
          </a:p>
          <a:p>
            <a:r>
              <a:rPr lang="en-US" noProof="0"/>
              <a:t>Dynatrace</a:t>
            </a:r>
          </a:p>
        </p:txBody>
      </p:sp>
      <p:sp>
        <p:nvSpPr>
          <p:cNvPr id="30" name="Text Placeholder 29">
            <a:extLst>
              <a:ext uri="{FF2B5EF4-FFF2-40B4-BE49-F238E27FC236}">
                <a16:creationId xmlns:a16="http://schemas.microsoft.com/office/drawing/2014/main" id="{524A890D-C111-5146-B4E2-78D072B95475}"/>
              </a:ext>
            </a:extLst>
          </p:cNvPr>
          <p:cNvSpPr>
            <a:spLocks noGrp="1"/>
          </p:cNvSpPr>
          <p:nvPr>
            <p:ph type="body" sz="quarter" idx="40"/>
          </p:nvPr>
        </p:nvSpPr>
        <p:spPr/>
        <p:txBody>
          <a:bodyPr/>
          <a:lstStyle/>
          <a:p>
            <a:r>
              <a:rPr lang="en-US" b="1" noProof="0">
                <a:latin typeface="Bernina Sans" pitchFamily="2" charset="77"/>
              </a:rPr>
              <a:t>Reinhard Pilz</a:t>
            </a:r>
          </a:p>
          <a:p>
            <a:r>
              <a:rPr lang="en-US" noProof="0"/>
              <a:t>Sales Engineer</a:t>
            </a:r>
          </a:p>
          <a:p>
            <a:r>
              <a:rPr lang="en-US" noProof="0"/>
              <a:t>Dynatrace</a:t>
            </a:r>
          </a:p>
        </p:txBody>
      </p:sp>
      <p:sp>
        <p:nvSpPr>
          <p:cNvPr id="31" name="Text Placeholder 30">
            <a:extLst>
              <a:ext uri="{FF2B5EF4-FFF2-40B4-BE49-F238E27FC236}">
                <a16:creationId xmlns:a16="http://schemas.microsoft.com/office/drawing/2014/main" id="{E44AAAF8-2000-4B42-AD6B-5A999F8E9E16}"/>
              </a:ext>
            </a:extLst>
          </p:cNvPr>
          <p:cNvSpPr>
            <a:spLocks noGrp="1"/>
          </p:cNvSpPr>
          <p:nvPr>
            <p:ph type="body" sz="quarter" idx="41"/>
          </p:nvPr>
        </p:nvSpPr>
        <p:spPr>
          <a:xfrm>
            <a:off x="7836695" y="3681341"/>
            <a:ext cx="2303392" cy="1084937"/>
          </a:xfrm>
        </p:spPr>
        <p:txBody>
          <a:bodyPr>
            <a:normAutofit fontScale="92500"/>
          </a:bodyPr>
          <a:lstStyle/>
          <a:p>
            <a:r>
              <a:rPr lang="en-US" b="1" noProof="0">
                <a:latin typeface="Bernina Sans" pitchFamily="2" charset="77"/>
              </a:rPr>
              <a:t>Jakub Mierzewski</a:t>
            </a:r>
          </a:p>
          <a:p>
            <a:r>
              <a:rPr lang="en-US" noProof="0"/>
              <a:t>Technical Product Manager</a:t>
            </a:r>
          </a:p>
          <a:p>
            <a:r>
              <a:rPr lang="en-US" noProof="0"/>
              <a:t>Dynatrace</a:t>
            </a:r>
          </a:p>
        </p:txBody>
      </p:sp>
      <p:pic>
        <p:nvPicPr>
          <p:cNvPr id="13" name="Picture Placeholder 12">
            <a:extLst>
              <a:ext uri="{FF2B5EF4-FFF2-40B4-BE49-F238E27FC236}">
                <a16:creationId xmlns:a16="http://schemas.microsoft.com/office/drawing/2014/main" id="{BD2C90AD-7925-FD4A-B73C-67D55A6240FA}"/>
              </a:ext>
            </a:extLst>
          </p:cNvPr>
          <p:cNvPicPr>
            <a:picLocks noGrp="1" noChangeAspect="1"/>
          </p:cNvPicPr>
          <p:nvPr>
            <p:ph type="pic" sz="quarter" idx="36"/>
          </p:nvPr>
        </p:nvPicPr>
        <p:blipFill>
          <a:blip r:embed="rId3"/>
          <a:stretch>
            <a:fillRect/>
          </a:stretch>
        </p:blipFill>
        <p:spPr>
          <a:xfrm>
            <a:off x="10300775" y="470292"/>
            <a:ext cx="1321657" cy="1321657"/>
          </a:xfrm>
        </p:spPr>
      </p:pic>
      <p:pic>
        <p:nvPicPr>
          <p:cNvPr id="15" name="Picture Placeholder 14">
            <a:extLst>
              <a:ext uri="{FF2B5EF4-FFF2-40B4-BE49-F238E27FC236}">
                <a16:creationId xmlns:a16="http://schemas.microsoft.com/office/drawing/2014/main" id="{A223A749-5086-4E49-8ABB-9BF63A4BDB4A}"/>
              </a:ext>
            </a:extLst>
          </p:cNvPr>
          <p:cNvPicPr>
            <a:picLocks noGrp="1" noChangeAspect="1"/>
          </p:cNvPicPr>
          <p:nvPr>
            <p:ph type="pic" sz="quarter" idx="38"/>
          </p:nvPr>
        </p:nvPicPr>
        <p:blipFill>
          <a:blip r:embed="rId4"/>
          <a:stretch>
            <a:fillRect/>
          </a:stretch>
        </p:blipFill>
        <p:spPr>
          <a:xfrm>
            <a:off x="10300775" y="2016636"/>
            <a:ext cx="1321657" cy="1321657"/>
          </a:xfrm>
        </p:spPr>
      </p:pic>
      <p:pic>
        <p:nvPicPr>
          <p:cNvPr id="17" name="Picture Placeholder 16">
            <a:extLst>
              <a:ext uri="{FF2B5EF4-FFF2-40B4-BE49-F238E27FC236}">
                <a16:creationId xmlns:a16="http://schemas.microsoft.com/office/drawing/2014/main" id="{58069D57-D2D8-274D-A72D-4AD2B3AB6938}"/>
              </a:ext>
            </a:extLst>
          </p:cNvPr>
          <p:cNvPicPr>
            <a:picLocks noGrp="1" noChangeAspect="1"/>
          </p:cNvPicPr>
          <p:nvPr>
            <p:ph type="pic" sz="quarter" idx="42"/>
          </p:nvPr>
        </p:nvPicPr>
        <p:blipFill>
          <a:blip r:embed="rId5"/>
          <a:stretch>
            <a:fillRect/>
          </a:stretch>
        </p:blipFill>
        <p:spPr>
          <a:xfrm>
            <a:off x="10300775" y="3562981"/>
            <a:ext cx="1321657" cy="1321657"/>
          </a:xfrm>
        </p:spPr>
      </p:pic>
      <p:pic>
        <p:nvPicPr>
          <p:cNvPr id="19" name="Picture Placeholder 18">
            <a:extLst>
              <a:ext uri="{FF2B5EF4-FFF2-40B4-BE49-F238E27FC236}">
                <a16:creationId xmlns:a16="http://schemas.microsoft.com/office/drawing/2014/main" id="{AB90F66D-4E74-7A45-86E3-D7FE6AF60A1D}"/>
              </a:ext>
            </a:extLst>
          </p:cNvPr>
          <p:cNvPicPr>
            <a:picLocks noGrp="1" noChangeAspect="1"/>
          </p:cNvPicPr>
          <p:nvPr>
            <p:ph type="pic" sz="quarter" idx="43"/>
          </p:nvPr>
        </p:nvPicPr>
        <p:blipFill>
          <a:blip r:embed="rId6"/>
          <a:stretch>
            <a:fillRect/>
          </a:stretch>
        </p:blipFill>
        <p:spPr>
          <a:xfrm>
            <a:off x="10300775" y="5102292"/>
            <a:ext cx="1321657" cy="1321657"/>
          </a:xfrm>
        </p:spPr>
      </p:pic>
    </p:spTree>
    <p:extLst>
      <p:ext uri="{BB962C8B-B14F-4D97-AF65-F5344CB8AC3E}">
        <p14:creationId xmlns:p14="http://schemas.microsoft.com/office/powerpoint/2010/main" val="2021532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noProof="0"/>
              <a:t> Available options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noProof="0"/>
              <a:t>Overview</a:t>
            </a:r>
          </a:p>
          <a:p>
            <a:r>
              <a:rPr lang="en-US" noProof="0">
                <a:solidFill>
                  <a:schemeClr val="bg1">
                    <a:alpha val="20000"/>
                  </a:schemeClr>
                </a:solidFill>
              </a:rPr>
              <a:t>Set up environment</a:t>
            </a:r>
          </a:p>
          <a:p>
            <a:r>
              <a:rPr lang="en-US" noProof="0">
                <a:solidFill>
                  <a:schemeClr val="bg1">
                    <a:alpha val="20000"/>
                  </a:schemeClr>
                </a:solidFill>
              </a:rPr>
              <a:t>OneAgent Plugin</a:t>
            </a:r>
          </a:p>
          <a:p>
            <a:r>
              <a:rPr lang="en-US" noProof="0">
                <a:solidFill>
                  <a:schemeClr val="bg1">
                    <a:alpha val="20000"/>
                  </a:schemeClr>
                </a:solidFill>
              </a:rPr>
              <a:t>ActiveGate Plugin</a:t>
            </a:r>
          </a:p>
          <a:p>
            <a:r>
              <a:rPr lang="en-US" noProof="0">
                <a:solidFill>
                  <a:schemeClr val="bg1">
                    <a:alpha val="20000"/>
                  </a:schemeClr>
                </a:solidFill>
              </a:rPr>
              <a:t>API</a:t>
            </a:r>
          </a:p>
          <a:p>
            <a:r>
              <a:rPr lang="en-US" noProof="0">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59EBE7EF-0E20-43FA-9FDC-3109C431D0AC}"/>
              </a:ext>
            </a:extLst>
          </p:cNvPr>
          <p:cNvPicPr>
            <a:picLocks noChangeAspect="1"/>
          </p:cNvPicPr>
          <p:nvPr/>
        </p:nvPicPr>
        <p:blipFill>
          <a:blip r:embed="rId3"/>
          <a:stretch>
            <a:fillRect/>
          </a:stretch>
        </p:blipFill>
        <p:spPr>
          <a:xfrm>
            <a:off x="7439919" y="1994198"/>
            <a:ext cx="4354686" cy="2578388"/>
          </a:xfrm>
          <a:prstGeom prst="rect">
            <a:avLst/>
          </a:prstGeom>
        </p:spPr>
      </p:pic>
      <p:pic>
        <p:nvPicPr>
          <p:cNvPr id="15" name="Picture 14">
            <a:extLst>
              <a:ext uri="{FF2B5EF4-FFF2-40B4-BE49-F238E27FC236}">
                <a16:creationId xmlns:a16="http://schemas.microsoft.com/office/drawing/2014/main" id="{CF628892-AE45-403B-8E7B-2BBB1ABDEC6F}"/>
              </a:ext>
            </a:extLst>
          </p:cNvPr>
          <p:cNvPicPr>
            <a:picLocks noChangeAspect="1"/>
          </p:cNvPicPr>
          <p:nvPr/>
        </p:nvPicPr>
        <p:blipFill>
          <a:blip r:embed="rId4"/>
          <a:stretch>
            <a:fillRect/>
          </a:stretch>
        </p:blipFill>
        <p:spPr>
          <a:xfrm>
            <a:off x="3591498" y="1994198"/>
            <a:ext cx="3202613" cy="2647585"/>
          </a:xfrm>
          <a:prstGeom prst="rect">
            <a:avLst/>
          </a:prstGeom>
        </p:spPr>
      </p:pic>
      <p:cxnSp>
        <p:nvCxnSpPr>
          <p:cNvPr id="16" name="Straight Connector 15">
            <a:extLst>
              <a:ext uri="{FF2B5EF4-FFF2-40B4-BE49-F238E27FC236}">
                <a16:creationId xmlns:a16="http://schemas.microsoft.com/office/drawing/2014/main" id="{FAABF8E5-7A8C-49A5-AD09-647C177A8BF8}"/>
              </a:ext>
            </a:extLst>
          </p:cNvPr>
          <p:cNvCxnSpPr>
            <a:cxnSpLocks/>
          </p:cNvCxnSpPr>
          <p:nvPr/>
        </p:nvCxnSpPr>
        <p:spPr>
          <a:xfrm>
            <a:off x="7472648" y="2967566"/>
            <a:ext cx="1976152" cy="0"/>
          </a:xfrm>
          <a:prstGeom prst="line">
            <a:avLst/>
          </a:prstGeom>
          <a:ln w="57150">
            <a:solidFill>
              <a:srgbClr val="21B14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2F6BDB3-C446-4746-B082-657A9B0D267D}"/>
              </a:ext>
            </a:extLst>
          </p:cNvPr>
          <p:cNvCxnSpPr>
            <a:cxnSpLocks/>
          </p:cNvCxnSpPr>
          <p:nvPr/>
        </p:nvCxnSpPr>
        <p:spPr>
          <a:xfrm>
            <a:off x="7472648" y="3857252"/>
            <a:ext cx="1976152" cy="0"/>
          </a:xfrm>
          <a:prstGeom prst="line">
            <a:avLst/>
          </a:prstGeom>
          <a:ln w="57150">
            <a:solidFill>
              <a:srgbClr val="21B14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99B5D65-92D6-4FD3-8A0E-31135FBB0774}"/>
              </a:ext>
            </a:extLst>
          </p:cNvPr>
          <p:cNvPicPr>
            <a:picLocks noChangeAspect="1"/>
          </p:cNvPicPr>
          <p:nvPr/>
        </p:nvPicPr>
        <p:blipFill>
          <a:blip r:embed="rId5"/>
          <a:stretch>
            <a:fillRect/>
          </a:stretch>
        </p:blipFill>
        <p:spPr>
          <a:xfrm>
            <a:off x="4572894" y="1404480"/>
            <a:ext cx="5734050" cy="295275"/>
          </a:xfrm>
          <a:prstGeom prst="rect">
            <a:avLst/>
          </a:prstGeom>
        </p:spPr>
      </p:pic>
    </p:spTree>
    <p:extLst>
      <p:ext uri="{BB962C8B-B14F-4D97-AF65-F5344CB8AC3E}">
        <p14:creationId xmlns:p14="http://schemas.microsoft.com/office/powerpoint/2010/main" val="31990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noProof="0"/>
              <a:t>JMX/PMI and OneAgent plugins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noProof="0"/>
              <a:t>Overview</a:t>
            </a:r>
          </a:p>
          <a:p>
            <a:r>
              <a:rPr lang="en-US" noProof="0">
                <a:solidFill>
                  <a:schemeClr val="bg1">
                    <a:alpha val="20000"/>
                  </a:schemeClr>
                </a:solidFill>
              </a:rPr>
              <a:t>Set up environment</a:t>
            </a:r>
          </a:p>
          <a:p>
            <a:r>
              <a:rPr lang="en-US" noProof="0">
                <a:solidFill>
                  <a:schemeClr val="bg1">
                    <a:alpha val="20000"/>
                  </a:schemeClr>
                </a:solidFill>
              </a:rPr>
              <a:t>OneAgent Plugin</a:t>
            </a:r>
          </a:p>
          <a:p>
            <a:r>
              <a:rPr lang="en-US" noProof="0">
                <a:solidFill>
                  <a:schemeClr val="bg1">
                    <a:alpha val="20000"/>
                  </a:schemeClr>
                </a:solidFill>
              </a:rPr>
              <a:t>ActiveGate Plugin</a:t>
            </a:r>
          </a:p>
          <a:p>
            <a:r>
              <a:rPr lang="en-US" noProof="0">
                <a:solidFill>
                  <a:schemeClr val="bg1">
                    <a:alpha val="20000"/>
                  </a:schemeClr>
                </a:solidFill>
              </a:rPr>
              <a:t>API</a:t>
            </a:r>
          </a:p>
          <a:p>
            <a:r>
              <a:rPr lang="en-US" noProof="0">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B31A7479-4337-47FC-8AC5-7B88F3A7F608}"/>
              </a:ext>
            </a:extLst>
          </p:cNvPr>
          <p:cNvPicPr>
            <a:picLocks noChangeAspect="1"/>
          </p:cNvPicPr>
          <p:nvPr/>
        </p:nvPicPr>
        <p:blipFill>
          <a:blip r:embed="rId3"/>
          <a:stretch>
            <a:fillRect/>
          </a:stretch>
        </p:blipFill>
        <p:spPr>
          <a:xfrm>
            <a:off x="2701228" y="2339955"/>
            <a:ext cx="3295732" cy="2915455"/>
          </a:xfrm>
          <a:prstGeom prst="rect">
            <a:avLst/>
          </a:prstGeom>
        </p:spPr>
      </p:pic>
      <p:pic>
        <p:nvPicPr>
          <p:cNvPr id="25" name="Picture 24" descr="A close up of a logo&#10;&#10;Description automatically generated">
            <a:extLst>
              <a:ext uri="{FF2B5EF4-FFF2-40B4-BE49-F238E27FC236}">
                <a16:creationId xmlns:a16="http://schemas.microsoft.com/office/drawing/2014/main" id="{29614CC5-13A9-4842-A806-246076D64645}"/>
              </a:ext>
            </a:extLst>
          </p:cNvPr>
          <p:cNvPicPr>
            <a:picLocks noChangeAspect="1"/>
          </p:cNvPicPr>
          <p:nvPr/>
        </p:nvPicPr>
        <p:blipFill>
          <a:blip r:embed="rId4"/>
          <a:stretch>
            <a:fillRect/>
          </a:stretch>
        </p:blipFill>
        <p:spPr>
          <a:xfrm>
            <a:off x="3421227" y="3249356"/>
            <a:ext cx="1097834" cy="1097834"/>
          </a:xfrm>
          <a:prstGeom prst="rect">
            <a:avLst/>
          </a:prstGeom>
        </p:spPr>
      </p:pic>
      <p:pic>
        <p:nvPicPr>
          <p:cNvPr id="26" name="Picture 25">
            <a:extLst>
              <a:ext uri="{FF2B5EF4-FFF2-40B4-BE49-F238E27FC236}">
                <a16:creationId xmlns:a16="http://schemas.microsoft.com/office/drawing/2014/main" id="{333AE833-8C27-4E04-930C-710754E5CB06}"/>
              </a:ext>
            </a:extLst>
          </p:cNvPr>
          <p:cNvPicPr>
            <a:picLocks noChangeAspect="1"/>
          </p:cNvPicPr>
          <p:nvPr/>
        </p:nvPicPr>
        <p:blipFill>
          <a:blip r:embed="rId5"/>
          <a:stretch>
            <a:fillRect/>
          </a:stretch>
        </p:blipFill>
        <p:spPr>
          <a:xfrm>
            <a:off x="4349094" y="3481909"/>
            <a:ext cx="657581" cy="657581"/>
          </a:xfrm>
          <a:prstGeom prst="rect">
            <a:avLst/>
          </a:prstGeom>
        </p:spPr>
      </p:pic>
      <p:sp>
        <p:nvSpPr>
          <p:cNvPr id="27" name="Diamond 26">
            <a:extLst>
              <a:ext uri="{FF2B5EF4-FFF2-40B4-BE49-F238E27FC236}">
                <a16:creationId xmlns:a16="http://schemas.microsoft.com/office/drawing/2014/main" id="{ACEB1FC9-BBCB-490A-9C5F-AF953B240E87}"/>
              </a:ext>
            </a:extLst>
          </p:cNvPr>
          <p:cNvSpPr/>
          <p:nvPr/>
        </p:nvSpPr>
        <p:spPr>
          <a:xfrm>
            <a:off x="6587371" y="2926043"/>
            <a:ext cx="2014327" cy="1787386"/>
          </a:xfrm>
          <a:prstGeom prst="diamond">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E6F15506-6DDD-49C1-8E61-6B3C2828F8F8}"/>
              </a:ext>
            </a:extLst>
          </p:cNvPr>
          <p:cNvCxnSpPr>
            <a:cxnSpLocks/>
          </p:cNvCxnSpPr>
          <p:nvPr/>
        </p:nvCxnSpPr>
        <p:spPr>
          <a:xfrm>
            <a:off x="5813669" y="3820435"/>
            <a:ext cx="564662" cy="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FAF6177-4350-4AEE-AF44-2B0BF9D190AF}"/>
              </a:ext>
            </a:extLst>
          </p:cNvPr>
          <p:cNvSpPr/>
          <p:nvPr/>
        </p:nvSpPr>
        <p:spPr>
          <a:xfrm>
            <a:off x="6972129" y="3316177"/>
            <a:ext cx="1294585"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rPr>
              <a:t>Java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rPr>
              <a:t>process</a:t>
            </a:r>
          </a:p>
        </p:txBody>
      </p:sp>
      <p:cxnSp>
        <p:nvCxnSpPr>
          <p:cNvPr id="30" name="Connector: Elbow 29">
            <a:extLst>
              <a:ext uri="{FF2B5EF4-FFF2-40B4-BE49-F238E27FC236}">
                <a16:creationId xmlns:a16="http://schemas.microsoft.com/office/drawing/2014/main" id="{CA0CFD7B-36FC-47B0-B4EA-F00F89CE150B}"/>
              </a:ext>
            </a:extLst>
          </p:cNvPr>
          <p:cNvCxnSpPr>
            <a:cxnSpLocks/>
            <a:stCxn id="27" idx="0"/>
          </p:cNvCxnSpPr>
          <p:nvPr/>
        </p:nvCxnSpPr>
        <p:spPr>
          <a:xfrm rot="5400000" flipH="1" flipV="1">
            <a:off x="7859341" y="1521819"/>
            <a:ext cx="1139419" cy="1669030"/>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CC8266B-B9D5-4008-9721-BD036909569C}"/>
              </a:ext>
            </a:extLst>
          </p:cNvPr>
          <p:cNvCxnSpPr>
            <a:cxnSpLocks/>
            <a:stCxn id="27" idx="2"/>
          </p:cNvCxnSpPr>
          <p:nvPr/>
        </p:nvCxnSpPr>
        <p:spPr>
          <a:xfrm rot="16200000" flipH="1">
            <a:off x="7840872" y="4467091"/>
            <a:ext cx="1192588" cy="1685263"/>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BFB0883-0F19-493D-AF0C-1A2C69BD9AA2}"/>
              </a:ext>
            </a:extLst>
          </p:cNvPr>
          <p:cNvSpPr/>
          <p:nvPr/>
        </p:nvSpPr>
        <p:spPr>
          <a:xfrm>
            <a:off x="9423165" y="1514181"/>
            <a:ext cx="276883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srgbClr val="0F1419"/>
                </a:solidFill>
                <a:effectLst/>
                <a:uLnTx/>
                <a:uFillTx/>
                <a:latin typeface="Calibri" panose="020F0502020204030204"/>
                <a:ea typeface="+mn-ea"/>
                <a:cs typeface="+mn-cs"/>
              </a:rPr>
              <a:t>OneAgent </a:t>
            </a:r>
            <a:r>
              <a:rPr kumimoji="0" lang="pl-PL" sz="2800" b="0" i="0" u="none" strike="noStrike" kern="1200" cap="none" spc="0" normalizeH="0" baseline="0" noProof="0" err="1">
                <a:ln>
                  <a:noFill/>
                </a:ln>
                <a:solidFill>
                  <a:srgbClr val="0F1419"/>
                </a:solidFill>
                <a:effectLst/>
                <a:uLnTx/>
                <a:uFillTx/>
                <a:latin typeface="Calibri" panose="020F0502020204030204"/>
                <a:ea typeface="+mn-ea"/>
                <a:cs typeface="+mn-cs"/>
              </a:rPr>
              <a:t>plugin</a:t>
            </a:r>
            <a:endPar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39EA2AB-192D-4091-A4FE-14E2D4BB9C05}"/>
              </a:ext>
            </a:extLst>
          </p:cNvPr>
          <p:cNvSpPr/>
          <p:nvPr/>
        </p:nvSpPr>
        <p:spPr>
          <a:xfrm>
            <a:off x="9577488" y="5618815"/>
            <a:ext cx="1914307"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srgbClr val="0F1419"/>
                </a:solidFill>
                <a:effectLst/>
                <a:uLnTx/>
                <a:uFillTx/>
                <a:latin typeface="Calibri" panose="020F0502020204030204"/>
                <a:ea typeface="+mn-ea"/>
                <a:cs typeface="+mn-cs"/>
              </a:rPr>
              <a:t>JMX </a:t>
            </a:r>
            <a:r>
              <a:rPr kumimoji="0" lang="pl-PL" sz="2800" b="0" i="0" u="none" strike="noStrike" kern="1200" cap="none" spc="0" normalizeH="0" baseline="0" noProof="0" err="1">
                <a:ln>
                  <a:noFill/>
                </a:ln>
                <a:solidFill>
                  <a:srgbClr val="0F1419"/>
                </a:solidFill>
                <a:effectLst/>
                <a:uLnTx/>
                <a:uFillTx/>
                <a:latin typeface="Calibri" panose="020F0502020204030204"/>
                <a:ea typeface="+mn-ea"/>
                <a:cs typeface="+mn-cs"/>
              </a:rPr>
              <a:t>plugin</a:t>
            </a:r>
            <a:r>
              <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rPr>
              <a:t> Editor</a:t>
            </a:r>
          </a:p>
        </p:txBody>
      </p:sp>
      <p:sp>
        <p:nvSpPr>
          <p:cNvPr id="34" name="Rectangle 33">
            <a:extLst>
              <a:ext uri="{FF2B5EF4-FFF2-40B4-BE49-F238E27FC236}">
                <a16:creationId xmlns:a16="http://schemas.microsoft.com/office/drawing/2014/main" id="{3BF9A1CB-1C38-48DD-B911-511CBEBC1755}"/>
              </a:ext>
            </a:extLst>
          </p:cNvPr>
          <p:cNvSpPr/>
          <p:nvPr/>
        </p:nvSpPr>
        <p:spPr>
          <a:xfrm>
            <a:off x="6916434" y="4673391"/>
            <a:ext cx="65261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err="1">
                <a:ln>
                  <a:noFill/>
                </a:ln>
                <a:solidFill>
                  <a:srgbClr val="0F1419"/>
                </a:solidFill>
                <a:effectLst/>
                <a:uLnTx/>
                <a:uFillTx/>
                <a:latin typeface="Calibri" panose="020F0502020204030204"/>
                <a:ea typeface="+mn-ea"/>
                <a:cs typeface="+mn-cs"/>
              </a:rPr>
              <a:t>Yes</a:t>
            </a:r>
            <a:endPar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B024E6-D85A-444C-8052-6D28E646C128}"/>
              </a:ext>
            </a:extLst>
          </p:cNvPr>
          <p:cNvSpPr/>
          <p:nvPr/>
        </p:nvSpPr>
        <p:spPr>
          <a:xfrm>
            <a:off x="7013165" y="2329749"/>
            <a:ext cx="60625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srgbClr val="0F1419"/>
                </a:solidFill>
                <a:effectLst/>
                <a:uLnTx/>
                <a:uFillTx/>
                <a:latin typeface="Calibri" panose="020F0502020204030204"/>
                <a:ea typeface="+mn-ea"/>
                <a:cs typeface="+mn-cs"/>
              </a:rPr>
              <a:t>No</a:t>
            </a:r>
            <a:endPar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
        <p:nvSpPr>
          <p:cNvPr id="3" name="Rectangle 2">
            <a:hlinkClick r:id="rId6"/>
            <a:extLst>
              <a:ext uri="{FF2B5EF4-FFF2-40B4-BE49-F238E27FC236}">
                <a16:creationId xmlns:a16="http://schemas.microsoft.com/office/drawing/2014/main" id="{2E053F0E-74B8-4CE8-9A52-FCE0B6F5B8A1}"/>
              </a:ext>
            </a:extLst>
          </p:cNvPr>
          <p:cNvSpPr/>
          <p:nvPr/>
        </p:nvSpPr>
        <p:spPr>
          <a:xfrm>
            <a:off x="11283066" y="5693229"/>
            <a:ext cx="903513" cy="967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6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2" grpId="0"/>
      <p:bldP spid="33"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noProof="0"/>
              <a:t> ActiveGate plugins or API</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noProof="0"/>
              <a:t>Overview</a:t>
            </a:r>
          </a:p>
          <a:p>
            <a:r>
              <a:rPr lang="en-US" noProof="0">
                <a:solidFill>
                  <a:schemeClr val="bg1">
                    <a:alpha val="20000"/>
                  </a:schemeClr>
                </a:solidFill>
              </a:rPr>
              <a:t>Set up environment</a:t>
            </a:r>
          </a:p>
          <a:p>
            <a:r>
              <a:rPr lang="en-US" noProof="0">
                <a:solidFill>
                  <a:schemeClr val="bg1">
                    <a:alpha val="20000"/>
                  </a:schemeClr>
                </a:solidFill>
              </a:rPr>
              <a:t>OneAgent Plugin</a:t>
            </a:r>
          </a:p>
          <a:p>
            <a:r>
              <a:rPr lang="en-US" noProof="0">
                <a:solidFill>
                  <a:schemeClr val="bg1">
                    <a:alpha val="20000"/>
                  </a:schemeClr>
                </a:solidFill>
              </a:rPr>
              <a:t>ActiveGate Plugin</a:t>
            </a:r>
          </a:p>
          <a:p>
            <a:r>
              <a:rPr lang="en-US" noProof="0">
                <a:solidFill>
                  <a:schemeClr val="bg1">
                    <a:alpha val="20000"/>
                  </a:schemeClr>
                </a:solidFill>
              </a:rPr>
              <a:t>API</a:t>
            </a:r>
          </a:p>
          <a:p>
            <a:r>
              <a:rPr lang="en-US" noProof="0">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095E56E7-2DF1-4233-B4CF-B1FC6F032056}"/>
              </a:ext>
            </a:extLst>
          </p:cNvPr>
          <p:cNvPicPr>
            <a:picLocks noChangeAspect="1"/>
          </p:cNvPicPr>
          <p:nvPr/>
        </p:nvPicPr>
        <p:blipFill>
          <a:blip r:embed="rId3"/>
          <a:stretch>
            <a:fillRect/>
          </a:stretch>
        </p:blipFill>
        <p:spPr>
          <a:xfrm>
            <a:off x="3334683" y="2901225"/>
            <a:ext cx="1799351" cy="1799351"/>
          </a:xfrm>
          <a:prstGeom prst="rect">
            <a:avLst/>
          </a:prstGeom>
          <a:solidFill>
            <a:srgbClr val="454646"/>
          </a:solidFill>
        </p:spPr>
      </p:pic>
      <p:sp>
        <p:nvSpPr>
          <p:cNvPr id="15" name="Diamond 14">
            <a:extLst>
              <a:ext uri="{FF2B5EF4-FFF2-40B4-BE49-F238E27FC236}">
                <a16:creationId xmlns:a16="http://schemas.microsoft.com/office/drawing/2014/main" id="{A57AF2FA-7EBF-4A4E-8EFA-CF2D4F0B930D}"/>
              </a:ext>
            </a:extLst>
          </p:cNvPr>
          <p:cNvSpPr/>
          <p:nvPr/>
        </p:nvSpPr>
        <p:spPr>
          <a:xfrm>
            <a:off x="6244476" y="2500899"/>
            <a:ext cx="4737780" cy="2674929"/>
          </a:xfrm>
          <a:prstGeom prst="diamond">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5CD70F92-664A-4D46-A4F4-399418D265E9}"/>
              </a:ext>
            </a:extLst>
          </p:cNvPr>
          <p:cNvCxnSpPr/>
          <p:nvPr/>
        </p:nvCxnSpPr>
        <p:spPr>
          <a:xfrm>
            <a:off x="5235589" y="3838364"/>
            <a:ext cx="711937"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ADA5BD7-62D7-464D-9C45-2EC197A8D86B}"/>
              </a:ext>
            </a:extLst>
          </p:cNvPr>
          <p:cNvCxnSpPr>
            <a:cxnSpLocks/>
            <a:stCxn id="15" idx="0"/>
            <a:endCxn id="22" idx="1"/>
          </p:cNvCxnSpPr>
          <p:nvPr/>
        </p:nvCxnSpPr>
        <p:spPr>
          <a:xfrm rot="5400000" flipH="1" flipV="1">
            <a:off x="8334422" y="1815797"/>
            <a:ext cx="964047" cy="406158"/>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C1D1F35-E2AF-4B7D-B293-D553B5A4BB6E}"/>
              </a:ext>
            </a:extLst>
          </p:cNvPr>
          <p:cNvCxnSpPr>
            <a:cxnSpLocks/>
            <a:stCxn id="15" idx="2"/>
            <a:endCxn id="23" idx="1"/>
          </p:cNvCxnSpPr>
          <p:nvPr/>
        </p:nvCxnSpPr>
        <p:spPr>
          <a:xfrm rot="16200000" flipH="1">
            <a:off x="8604165" y="5185028"/>
            <a:ext cx="669248" cy="650847"/>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1419E34-0EEA-4C6D-B66B-5BD268D371DD}"/>
              </a:ext>
            </a:extLst>
          </p:cNvPr>
          <p:cNvSpPr/>
          <p:nvPr/>
        </p:nvSpPr>
        <p:spPr>
          <a:xfrm>
            <a:off x="7177002" y="3420605"/>
            <a:ext cx="3046411"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F1419"/>
                </a:solidFill>
                <a:effectLst/>
                <a:uLnTx/>
                <a:uFillTx/>
                <a:latin typeface="Calibri" panose="020F0502020204030204"/>
                <a:ea typeface="+mn-ea"/>
                <a:cs typeface="+mn-cs"/>
              </a:rPr>
              <a:t>Do you know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F1419"/>
                </a:solidFill>
                <a:effectLst/>
                <a:uLnTx/>
                <a:uFillTx/>
                <a:latin typeface="Calibri" panose="020F0502020204030204"/>
                <a:ea typeface="+mn-ea"/>
                <a:cs typeface="+mn-cs"/>
              </a:rPr>
              <a:t>Static list of metrics?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F1419"/>
                </a:solidFill>
                <a:effectLst/>
                <a:uLnTx/>
                <a:uFillTx/>
                <a:latin typeface="Calibri" panose="020F0502020204030204"/>
                <a:ea typeface="+mn-ea"/>
                <a:cs typeface="+mn-cs"/>
              </a:rPr>
              <a:t>Do you need advanced UI control?</a:t>
            </a:r>
          </a:p>
        </p:txBody>
      </p:sp>
      <p:sp>
        <p:nvSpPr>
          <p:cNvPr id="22" name="Rectangle 21">
            <a:extLst>
              <a:ext uri="{FF2B5EF4-FFF2-40B4-BE49-F238E27FC236}">
                <a16:creationId xmlns:a16="http://schemas.microsoft.com/office/drawing/2014/main" id="{EE3D05F0-269C-4414-B710-8E6E0C2986E8}"/>
              </a:ext>
            </a:extLst>
          </p:cNvPr>
          <p:cNvSpPr/>
          <p:nvPr/>
        </p:nvSpPr>
        <p:spPr>
          <a:xfrm>
            <a:off x="9019524" y="1275242"/>
            <a:ext cx="27531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srgbClr val="0F1419"/>
                </a:solidFill>
                <a:effectLst/>
                <a:uLnTx/>
                <a:uFillTx/>
                <a:latin typeface="Calibri" panose="020F0502020204030204"/>
                <a:ea typeface="+mn-ea"/>
                <a:cs typeface="+mn-cs"/>
              </a:rPr>
              <a:t>ActiveGate </a:t>
            </a:r>
            <a:r>
              <a:rPr kumimoji="0" lang="pl-PL" sz="2800" b="0" i="0" u="none" strike="noStrike" kern="1200" cap="none" spc="0" normalizeH="0" baseline="0" noProof="0" err="1">
                <a:ln>
                  <a:noFill/>
                </a:ln>
                <a:solidFill>
                  <a:srgbClr val="0F1419"/>
                </a:solidFill>
                <a:effectLst/>
                <a:uLnTx/>
                <a:uFillTx/>
                <a:latin typeface="Calibri" panose="020F0502020204030204"/>
                <a:ea typeface="+mn-ea"/>
                <a:cs typeface="+mn-cs"/>
              </a:rPr>
              <a:t>plugin</a:t>
            </a:r>
            <a:endPar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6F9D2E1-4BCD-4962-9BF2-C94D631180F4}"/>
              </a:ext>
            </a:extLst>
          </p:cNvPr>
          <p:cNvSpPr/>
          <p:nvPr/>
        </p:nvSpPr>
        <p:spPr>
          <a:xfrm>
            <a:off x="9264213" y="5583466"/>
            <a:ext cx="145469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srgbClr val="0F1419"/>
                </a:solidFill>
                <a:effectLst/>
                <a:uLnTx/>
                <a:uFillTx/>
                <a:latin typeface="Calibri" panose="020F0502020204030204"/>
                <a:ea typeface="+mn-ea"/>
                <a:cs typeface="+mn-cs"/>
              </a:rPr>
              <a:t>REST API</a:t>
            </a:r>
            <a:endPar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C43F1CD-58D2-468C-9872-8B9FDCFF722F}"/>
              </a:ext>
            </a:extLst>
          </p:cNvPr>
          <p:cNvSpPr/>
          <p:nvPr/>
        </p:nvSpPr>
        <p:spPr>
          <a:xfrm>
            <a:off x="7813130" y="1612887"/>
            <a:ext cx="65261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err="1">
                <a:ln>
                  <a:noFill/>
                </a:ln>
                <a:solidFill>
                  <a:srgbClr val="0F1419"/>
                </a:solidFill>
                <a:effectLst/>
                <a:uLnTx/>
                <a:uFillTx/>
                <a:latin typeface="Calibri" panose="020F0502020204030204"/>
                <a:ea typeface="+mn-ea"/>
                <a:cs typeface="+mn-cs"/>
              </a:rPr>
              <a:t>Yes</a:t>
            </a:r>
            <a:endPar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7DBF496-D712-4578-A007-B0FD0F42263D}"/>
              </a:ext>
            </a:extLst>
          </p:cNvPr>
          <p:cNvSpPr/>
          <p:nvPr/>
        </p:nvSpPr>
        <p:spPr>
          <a:xfrm>
            <a:off x="7813129" y="5232402"/>
            <a:ext cx="65261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srgbClr val="0F1419"/>
                </a:solidFill>
                <a:effectLst/>
                <a:uLnTx/>
                <a:uFillTx/>
                <a:latin typeface="Calibri" panose="020F0502020204030204"/>
                <a:ea typeface="+mn-ea"/>
                <a:cs typeface="+mn-cs"/>
              </a:rPr>
              <a:t>No</a:t>
            </a:r>
            <a:endParaRPr kumimoji="0" lang="en-US" sz="2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3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P spid="23"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a:t>Feed Davis our AI </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t>Overview</a:t>
            </a:r>
          </a:p>
          <a:p>
            <a:r>
              <a:rPr lang="en-US">
                <a:solidFill>
                  <a:schemeClr val="bg1">
                    <a:alpha val="20000"/>
                  </a:schemeClr>
                </a:solidFill>
              </a:rPr>
              <a:t>Set up environment</a:t>
            </a:r>
          </a:p>
          <a:p>
            <a:r>
              <a:rPr lang="en-US">
                <a:solidFill>
                  <a:schemeClr val="bg1">
                    <a:alpha val="20000"/>
                  </a:schemeClr>
                </a:solidFill>
              </a:rPr>
              <a:t>OneAgent Plugin</a:t>
            </a:r>
          </a:p>
          <a:p>
            <a:r>
              <a:rPr lang="en-US">
                <a:solidFill>
                  <a:schemeClr val="bg1">
                    <a:alpha val="20000"/>
                  </a:schemeClr>
                </a:solidFill>
              </a:rPr>
              <a:t>ActiveGate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riangle 7">
            <a:extLst>
              <a:ext uri="{FF2B5EF4-FFF2-40B4-BE49-F238E27FC236}">
                <a16:creationId xmlns:a16="http://schemas.microsoft.com/office/drawing/2014/main" id="{2DA2F3AD-9816-4F31-9BCD-175DCD3DEAF6}"/>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08DD22BA-A388-40BB-A498-F254011F6F33}"/>
              </a:ext>
            </a:extLst>
          </p:cNvPr>
          <p:cNvPicPr>
            <a:picLocks noChangeAspect="1"/>
          </p:cNvPicPr>
          <p:nvPr/>
        </p:nvPicPr>
        <p:blipFill>
          <a:blip r:embed="rId3"/>
          <a:stretch>
            <a:fillRect/>
          </a:stretch>
        </p:blipFill>
        <p:spPr>
          <a:xfrm>
            <a:off x="3637304" y="1523999"/>
            <a:ext cx="2144439" cy="3467025"/>
          </a:xfrm>
          <a:prstGeom prst="rect">
            <a:avLst/>
          </a:prstGeom>
        </p:spPr>
      </p:pic>
      <p:sp>
        <p:nvSpPr>
          <p:cNvPr id="26" name="Arrow: Right 25">
            <a:extLst>
              <a:ext uri="{FF2B5EF4-FFF2-40B4-BE49-F238E27FC236}">
                <a16:creationId xmlns:a16="http://schemas.microsoft.com/office/drawing/2014/main" id="{D12053FE-A5E2-4473-AC36-AF77AC283BA9}"/>
              </a:ext>
            </a:extLst>
          </p:cNvPr>
          <p:cNvSpPr/>
          <p:nvPr/>
        </p:nvSpPr>
        <p:spPr>
          <a:xfrm>
            <a:off x="5899950" y="3077626"/>
            <a:ext cx="712222" cy="42084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EB3323E-F8F9-41D9-B419-522A23692E0A}"/>
              </a:ext>
            </a:extLst>
          </p:cNvPr>
          <p:cNvGrpSpPr>
            <a:grpSpLocks noChangeAspect="1"/>
          </p:cNvGrpSpPr>
          <p:nvPr/>
        </p:nvGrpSpPr>
        <p:grpSpPr>
          <a:xfrm>
            <a:off x="6686729" y="1872069"/>
            <a:ext cx="2217014" cy="2634446"/>
            <a:chOff x="1954440" y="47880"/>
            <a:chExt cx="6361200" cy="7558920"/>
          </a:xfrm>
          <a:solidFill>
            <a:schemeClr val="tx1"/>
          </a:solidFill>
        </p:grpSpPr>
        <p:sp>
          <p:nvSpPr>
            <p:cNvPr id="28" name="Freeform 5">
              <a:extLst>
                <a:ext uri="{FF2B5EF4-FFF2-40B4-BE49-F238E27FC236}">
                  <a16:creationId xmlns:a16="http://schemas.microsoft.com/office/drawing/2014/main" id="{3CF98461-FD3E-43D1-A6E2-D0ABC07A7D93}"/>
                </a:ext>
              </a:extLst>
            </p:cNvPr>
            <p:cNvSpPr/>
            <p:nvPr/>
          </p:nvSpPr>
          <p:spPr>
            <a:xfrm>
              <a:off x="4734000" y="4554000"/>
              <a:ext cx="292320" cy="292320"/>
            </a:xfrm>
            <a:custGeom>
              <a:avLst/>
              <a:gdLst/>
              <a:ahLst/>
              <a:cxnLst>
                <a:cxn ang="3cd4">
                  <a:pos x="hc" y="t"/>
                </a:cxn>
                <a:cxn ang="cd2">
                  <a:pos x="l" y="vc"/>
                </a:cxn>
                <a:cxn ang="cd4">
                  <a:pos x="hc" y="b"/>
                </a:cxn>
                <a:cxn ang="0">
                  <a:pos x="r" y="vc"/>
                </a:cxn>
              </a:cxnLst>
              <a:rect l="l" t="t" r="r" b="b"/>
              <a:pathLst>
                <a:path w="813" h="813">
                  <a:moveTo>
                    <a:pt x="813" y="407"/>
                  </a:moveTo>
                  <a:cubicBezTo>
                    <a:pt x="813" y="482"/>
                    <a:pt x="795" y="545"/>
                    <a:pt x="758" y="610"/>
                  </a:cubicBezTo>
                  <a:cubicBezTo>
                    <a:pt x="720" y="675"/>
                    <a:pt x="674" y="721"/>
                    <a:pt x="610" y="759"/>
                  </a:cubicBezTo>
                  <a:cubicBezTo>
                    <a:pt x="545" y="796"/>
                    <a:pt x="480" y="813"/>
                    <a:pt x="406" y="813"/>
                  </a:cubicBezTo>
                  <a:cubicBezTo>
                    <a:pt x="331" y="813"/>
                    <a:pt x="268" y="796"/>
                    <a:pt x="203" y="759"/>
                  </a:cubicBezTo>
                  <a:cubicBezTo>
                    <a:pt x="138" y="721"/>
                    <a:pt x="91" y="675"/>
                    <a:pt x="54" y="610"/>
                  </a:cubicBezTo>
                  <a:cubicBezTo>
                    <a:pt x="16" y="545"/>
                    <a:pt x="0" y="482"/>
                    <a:pt x="0" y="407"/>
                  </a:cubicBezTo>
                  <a:cubicBezTo>
                    <a:pt x="0" y="332"/>
                    <a:pt x="16" y="268"/>
                    <a:pt x="54" y="204"/>
                  </a:cubicBezTo>
                  <a:cubicBezTo>
                    <a:pt x="91" y="139"/>
                    <a:pt x="138" y="92"/>
                    <a:pt x="203" y="55"/>
                  </a:cubicBezTo>
                  <a:cubicBezTo>
                    <a:pt x="268" y="17"/>
                    <a:pt x="332" y="0"/>
                    <a:pt x="406" y="0"/>
                  </a:cubicBezTo>
                  <a:cubicBezTo>
                    <a:pt x="481" y="0"/>
                    <a:pt x="545" y="17"/>
                    <a:pt x="610" y="55"/>
                  </a:cubicBezTo>
                  <a:cubicBezTo>
                    <a:pt x="674" y="92"/>
                    <a:pt x="720" y="139"/>
                    <a:pt x="758" y="204"/>
                  </a:cubicBezTo>
                  <a:cubicBezTo>
                    <a:pt x="795" y="268"/>
                    <a:pt x="813" y="332"/>
                    <a:pt x="813" y="40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6">
              <a:extLst>
                <a:ext uri="{FF2B5EF4-FFF2-40B4-BE49-F238E27FC236}">
                  <a16:creationId xmlns:a16="http://schemas.microsoft.com/office/drawing/2014/main" id="{2C274CD0-3519-440B-9248-934378EC1101}"/>
                </a:ext>
              </a:extLst>
            </p:cNvPr>
            <p:cNvSpPr/>
            <p:nvPr/>
          </p:nvSpPr>
          <p:spPr>
            <a:xfrm>
              <a:off x="5104080" y="4246920"/>
              <a:ext cx="292320" cy="292320"/>
            </a:xfrm>
            <a:custGeom>
              <a:avLst/>
              <a:gdLst/>
              <a:ahLst/>
              <a:cxnLst>
                <a:cxn ang="3cd4">
                  <a:pos x="hc" y="t"/>
                </a:cxn>
                <a:cxn ang="cd2">
                  <a:pos x="l" y="vc"/>
                </a:cxn>
                <a:cxn ang="cd4">
                  <a:pos x="hc" y="b"/>
                </a:cxn>
                <a:cxn ang="0">
                  <a:pos x="r" y="vc"/>
                </a:cxn>
              </a:cxnLst>
              <a:rect l="l" t="t" r="r" b="b"/>
              <a:pathLst>
                <a:path w="813" h="813">
                  <a:moveTo>
                    <a:pt x="813" y="407"/>
                  </a:moveTo>
                  <a:cubicBezTo>
                    <a:pt x="813" y="481"/>
                    <a:pt x="796" y="545"/>
                    <a:pt x="759" y="610"/>
                  </a:cubicBezTo>
                  <a:cubicBezTo>
                    <a:pt x="721" y="675"/>
                    <a:pt x="675" y="721"/>
                    <a:pt x="610" y="759"/>
                  </a:cubicBezTo>
                  <a:cubicBezTo>
                    <a:pt x="545" y="796"/>
                    <a:pt x="481" y="813"/>
                    <a:pt x="407" y="813"/>
                  </a:cubicBezTo>
                  <a:cubicBezTo>
                    <a:pt x="332" y="813"/>
                    <a:pt x="267" y="796"/>
                    <a:pt x="203" y="759"/>
                  </a:cubicBezTo>
                  <a:cubicBezTo>
                    <a:pt x="138" y="721"/>
                    <a:pt x="92" y="675"/>
                    <a:pt x="55" y="610"/>
                  </a:cubicBezTo>
                  <a:cubicBezTo>
                    <a:pt x="17" y="545"/>
                    <a:pt x="0" y="481"/>
                    <a:pt x="0" y="407"/>
                  </a:cubicBezTo>
                  <a:cubicBezTo>
                    <a:pt x="0" y="332"/>
                    <a:pt x="17" y="268"/>
                    <a:pt x="55" y="203"/>
                  </a:cubicBezTo>
                  <a:cubicBezTo>
                    <a:pt x="92" y="138"/>
                    <a:pt x="138" y="92"/>
                    <a:pt x="203" y="55"/>
                  </a:cubicBezTo>
                  <a:cubicBezTo>
                    <a:pt x="267" y="17"/>
                    <a:pt x="332" y="0"/>
                    <a:pt x="407" y="0"/>
                  </a:cubicBezTo>
                  <a:cubicBezTo>
                    <a:pt x="481" y="0"/>
                    <a:pt x="545" y="17"/>
                    <a:pt x="610" y="55"/>
                  </a:cubicBezTo>
                  <a:cubicBezTo>
                    <a:pt x="675" y="92"/>
                    <a:pt x="721" y="138"/>
                    <a:pt x="759" y="203"/>
                  </a:cubicBezTo>
                  <a:cubicBezTo>
                    <a:pt x="796" y="268"/>
                    <a:pt x="813" y="332"/>
                    <a:pt x="813" y="40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 name="Freeform 7">
              <a:extLst>
                <a:ext uri="{FF2B5EF4-FFF2-40B4-BE49-F238E27FC236}">
                  <a16:creationId xmlns:a16="http://schemas.microsoft.com/office/drawing/2014/main" id="{CD39E937-E289-466E-A462-489B9252342C}"/>
                </a:ext>
              </a:extLst>
            </p:cNvPr>
            <p:cNvSpPr/>
            <p:nvPr/>
          </p:nvSpPr>
          <p:spPr>
            <a:xfrm>
              <a:off x="5175360" y="4644360"/>
              <a:ext cx="190800" cy="190440"/>
            </a:xfrm>
            <a:custGeom>
              <a:avLst/>
              <a:gdLst/>
              <a:ahLst/>
              <a:cxnLst>
                <a:cxn ang="3cd4">
                  <a:pos x="hc" y="t"/>
                </a:cxn>
                <a:cxn ang="cd2">
                  <a:pos x="l" y="vc"/>
                </a:cxn>
                <a:cxn ang="cd4">
                  <a:pos x="hc" y="b"/>
                </a:cxn>
                <a:cxn ang="0">
                  <a:pos x="r" y="vc"/>
                </a:cxn>
              </a:cxnLst>
              <a:rect l="l" t="t" r="r" b="b"/>
              <a:pathLst>
                <a:path w="531" h="530">
                  <a:moveTo>
                    <a:pt x="531" y="265"/>
                  </a:moveTo>
                  <a:cubicBezTo>
                    <a:pt x="531" y="314"/>
                    <a:pt x="519" y="354"/>
                    <a:pt x="495" y="397"/>
                  </a:cubicBezTo>
                  <a:cubicBezTo>
                    <a:pt x="470" y="439"/>
                    <a:pt x="440" y="469"/>
                    <a:pt x="398" y="494"/>
                  </a:cubicBezTo>
                  <a:cubicBezTo>
                    <a:pt x="356" y="518"/>
                    <a:pt x="314" y="530"/>
                    <a:pt x="266" y="530"/>
                  </a:cubicBezTo>
                  <a:cubicBezTo>
                    <a:pt x="217" y="530"/>
                    <a:pt x="175" y="518"/>
                    <a:pt x="133" y="494"/>
                  </a:cubicBezTo>
                  <a:cubicBezTo>
                    <a:pt x="91" y="469"/>
                    <a:pt x="60" y="439"/>
                    <a:pt x="36" y="397"/>
                  </a:cubicBezTo>
                  <a:cubicBezTo>
                    <a:pt x="11" y="354"/>
                    <a:pt x="0" y="314"/>
                    <a:pt x="0" y="265"/>
                  </a:cubicBezTo>
                  <a:cubicBezTo>
                    <a:pt x="0" y="216"/>
                    <a:pt x="11" y="174"/>
                    <a:pt x="36" y="132"/>
                  </a:cubicBezTo>
                  <a:cubicBezTo>
                    <a:pt x="60" y="89"/>
                    <a:pt x="91" y="59"/>
                    <a:pt x="133" y="35"/>
                  </a:cubicBezTo>
                  <a:cubicBezTo>
                    <a:pt x="175" y="10"/>
                    <a:pt x="217" y="0"/>
                    <a:pt x="266" y="0"/>
                  </a:cubicBezTo>
                  <a:cubicBezTo>
                    <a:pt x="314" y="0"/>
                    <a:pt x="356" y="10"/>
                    <a:pt x="398" y="35"/>
                  </a:cubicBezTo>
                  <a:cubicBezTo>
                    <a:pt x="440" y="59"/>
                    <a:pt x="470" y="89"/>
                    <a:pt x="495" y="132"/>
                  </a:cubicBezTo>
                  <a:cubicBezTo>
                    <a:pt x="519" y="174"/>
                    <a:pt x="531" y="216"/>
                    <a:pt x="531" y="265"/>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 name="Freeform 8">
              <a:extLst>
                <a:ext uri="{FF2B5EF4-FFF2-40B4-BE49-F238E27FC236}">
                  <a16:creationId xmlns:a16="http://schemas.microsoft.com/office/drawing/2014/main" id="{B6BEC4AF-FE58-4A8C-B210-8B692FF84B23}"/>
                </a:ext>
              </a:extLst>
            </p:cNvPr>
            <p:cNvSpPr/>
            <p:nvPr/>
          </p:nvSpPr>
          <p:spPr>
            <a:xfrm>
              <a:off x="4776480" y="4269240"/>
              <a:ext cx="190800" cy="190440"/>
            </a:xfrm>
            <a:custGeom>
              <a:avLst/>
              <a:gdLst/>
              <a:ahLst/>
              <a:cxnLst>
                <a:cxn ang="3cd4">
                  <a:pos x="hc" y="t"/>
                </a:cxn>
                <a:cxn ang="cd2">
                  <a:pos x="l" y="vc"/>
                </a:cxn>
                <a:cxn ang="cd4">
                  <a:pos x="hc" y="b"/>
                </a:cxn>
                <a:cxn ang="0">
                  <a:pos x="r" y="vc"/>
                </a:cxn>
              </a:cxnLst>
              <a:rect l="l" t="t" r="r" b="b"/>
              <a:pathLst>
                <a:path w="531" h="530">
                  <a:moveTo>
                    <a:pt x="531" y="265"/>
                  </a:moveTo>
                  <a:cubicBezTo>
                    <a:pt x="531" y="314"/>
                    <a:pt x="519" y="355"/>
                    <a:pt x="495" y="398"/>
                  </a:cubicBezTo>
                  <a:cubicBezTo>
                    <a:pt x="470" y="440"/>
                    <a:pt x="440" y="470"/>
                    <a:pt x="398" y="495"/>
                  </a:cubicBezTo>
                  <a:cubicBezTo>
                    <a:pt x="356" y="519"/>
                    <a:pt x="314" y="530"/>
                    <a:pt x="266" y="530"/>
                  </a:cubicBezTo>
                  <a:cubicBezTo>
                    <a:pt x="217" y="530"/>
                    <a:pt x="175" y="519"/>
                    <a:pt x="133" y="495"/>
                  </a:cubicBezTo>
                  <a:cubicBezTo>
                    <a:pt x="91" y="470"/>
                    <a:pt x="60" y="440"/>
                    <a:pt x="36" y="398"/>
                  </a:cubicBezTo>
                  <a:cubicBezTo>
                    <a:pt x="12" y="355"/>
                    <a:pt x="0" y="314"/>
                    <a:pt x="0" y="265"/>
                  </a:cubicBezTo>
                  <a:cubicBezTo>
                    <a:pt x="0" y="216"/>
                    <a:pt x="12" y="175"/>
                    <a:pt x="36" y="133"/>
                  </a:cubicBezTo>
                  <a:cubicBezTo>
                    <a:pt x="60" y="90"/>
                    <a:pt x="91" y="59"/>
                    <a:pt x="133" y="35"/>
                  </a:cubicBezTo>
                  <a:cubicBezTo>
                    <a:pt x="175" y="10"/>
                    <a:pt x="217" y="0"/>
                    <a:pt x="266" y="0"/>
                  </a:cubicBezTo>
                  <a:cubicBezTo>
                    <a:pt x="314" y="0"/>
                    <a:pt x="356" y="10"/>
                    <a:pt x="398" y="35"/>
                  </a:cubicBezTo>
                  <a:cubicBezTo>
                    <a:pt x="440" y="59"/>
                    <a:pt x="470" y="90"/>
                    <a:pt x="495" y="133"/>
                  </a:cubicBezTo>
                  <a:cubicBezTo>
                    <a:pt x="519" y="175"/>
                    <a:pt x="531" y="216"/>
                    <a:pt x="531" y="265"/>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 name="Freeform 9">
              <a:extLst>
                <a:ext uri="{FF2B5EF4-FFF2-40B4-BE49-F238E27FC236}">
                  <a16:creationId xmlns:a16="http://schemas.microsoft.com/office/drawing/2014/main" id="{63A2FDA1-7C5D-453A-96A2-1250514AABBD}"/>
                </a:ext>
              </a:extLst>
            </p:cNvPr>
            <p:cNvSpPr/>
            <p:nvPr/>
          </p:nvSpPr>
          <p:spPr>
            <a:xfrm>
              <a:off x="4964040" y="4919400"/>
              <a:ext cx="190800" cy="190440"/>
            </a:xfrm>
            <a:custGeom>
              <a:avLst/>
              <a:gdLst/>
              <a:ahLst/>
              <a:cxnLst>
                <a:cxn ang="3cd4">
                  <a:pos x="hc" y="t"/>
                </a:cxn>
                <a:cxn ang="cd2">
                  <a:pos x="l" y="vc"/>
                </a:cxn>
                <a:cxn ang="cd4">
                  <a:pos x="hc" y="b"/>
                </a:cxn>
                <a:cxn ang="0">
                  <a:pos x="r" y="vc"/>
                </a:cxn>
              </a:cxnLst>
              <a:rect l="l" t="t" r="r" b="b"/>
              <a:pathLst>
                <a:path w="531" h="530">
                  <a:moveTo>
                    <a:pt x="531" y="265"/>
                  </a:moveTo>
                  <a:cubicBezTo>
                    <a:pt x="531" y="314"/>
                    <a:pt x="519" y="356"/>
                    <a:pt x="495" y="398"/>
                  </a:cubicBezTo>
                  <a:cubicBezTo>
                    <a:pt x="471" y="440"/>
                    <a:pt x="440" y="471"/>
                    <a:pt x="398" y="495"/>
                  </a:cubicBezTo>
                  <a:cubicBezTo>
                    <a:pt x="356" y="519"/>
                    <a:pt x="313" y="530"/>
                    <a:pt x="265" y="530"/>
                  </a:cubicBezTo>
                  <a:cubicBezTo>
                    <a:pt x="216" y="530"/>
                    <a:pt x="175" y="519"/>
                    <a:pt x="133" y="495"/>
                  </a:cubicBezTo>
                  <a:cubicBezTo>
                    <a:pt x="91" y="471"/>
                    <a:pt x="60" y="440"/>
                    <a:pt x="36" y="398"/>
                  </a:cubicBezTo>
                  <a:cubicBezTo>
                    <a:pt x="11" y="356"/>
                    <a:pt x="0" y="313"/>
                    <a:pt x="0" y="265"/>
                  </a:cubicBezTo>
                  <a:cubicBezTo>
                    <a:pt x="0" y="216"/>
                    <a:pt x="11" y="175"/>
                    <a:pt x="36" y="133"/>
                  </a:cubicBezTo>
                  <a:cubicBezTo>
                    <a:pt x="60" y="90"/>
                    <a:pt x="91" y="60"/>
                    <a:pt x="133" y="36"/>
                  </a:cubicBezTo>
                  <a:cubicBezTo>
                    <a:pt x="175" y="11"/>
                    <a:pt x="217" y="0"/>
                    <a:pt x="265" y="0"/>
                  </a:cubicBezTo>
                  <a:cubicBezTo>
                    <a:pt x="314" y="0"/>
                    <a:pt x="356" y="11"/>
                    <a:pt x="398" y="36"/>
                  </a:cubicBezTo>
                  <a:cubicBezTo>
                    <a:pt x="440" y="60"/>
                    <a:pt x="471" y="90"/>
                    <a:pt x="495" y="133"/>
                  </a:cubicBezTo>
                  <a:cubicBezTo>
                    <a:pt x="519" y="175"/>
                    <a:pt x="531" y="217"/>
                    <a:pt x="531" y="265"/>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10">
              <a:extLst>
                <a:ext uri="{FF2B5EF4-FFF2-40B4-BE49-F238E27FC236}">
                  <a16:creationId xmlns:a16="http://schemas.microsoft.com/office/drawing/2014/main" id="{943E624E-9151-467C-B551-2D88181CD964}"/>
                </a:ext>
              </a:extLst>
            </p:cNvPr>
            <p:cNvSpPr/>
            <p:nvPr/>
          </p:nvSpPr>
          <p:spPr>
            <a:xfrm>
              <a:off x="5246640" y="2465640"/>
              <a:ext cx="412560" cy="825480"/>
            </a:xfrm>
            <a:custGeom>
              <a:avLst/>
              <a:gdLst/>
              <a:ahLst/>
              <a:cxnLst>
                <a:cxn ang="3cd4">
                  <a:pos x="hc" y="t"/>
                </a:cxn>
                <a:cxn ang="cd2">
                  <a:pos x="l" y="vc"/>
                </a:cxn>
                <a:cxn ang="cd4">
                  <a:pos x="hc" y="b"/>
                </a:cxn>
                <a:cxn ang="0">
                  <a:pos x="r" y="vc"/>
                </a:cxn>
              </a:cxnLst>
              <a:rect l="l" t="t" r="r" b="b"/>
              <a:pathLst>
                <a:path w="1147" h="2294">
                  <a:moveTo>
                    <a:pt x="0" y="2294"/>
                  </a:moveTo>
                  <a:lnTo>
                    <a:pt x="1147" y="1147"/>
                  </a:lnTo>
                  <a:lnTo>
                    <a:pt x="0"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11">
              <a:extLst>
                <a:ext uri="{FF2B5EF4-FFF2-40B4-BE49-F238E27FC236}">
                  <a16:creationId xmlns:a16="http://schemas.microsoft.com/office/drawing/2014/main" id="{F0CE31D3-8908-4CE8-B1AB-779E5480BB01}"/>
                </a:ext>
              </a:extLst>
            </p:cNvPr>
            <p:cNvSpPr/>
            <p:nvPr/>
          </p:nvSpPr>
          <p:spPr>
            <a:xfrm>
              <a:off x="6603480" y="5294879"/>
              <a:ext cx="528480" cy="528840"/>
            </a:xfrm>
            <a:custGeom>
              <a:avLst/>
              <a:gdLst/>
              <a:ahLst/>
              <a:cxnLst>
                <a:cxn ang="3cd4">
                  <a:pos x="hc" y="t"/>
                </a:cxn>
                <a:cxn ang="cd2">
                  <a:pos x="l" y="vc"/>
                </a:cxn>
                <a:cxn ang="cd4">
                  <a:pos x="hc" y="b"/>
                </a:cxn>
                <a:cxn ang="0">
                  <a:pos x="r" y="vc"/>
                </a:cxn>
              </a:cxnLst>
              <a:rect l="l" t="t" r="r" b="b"/>
              <a:pathLst>
                <a:path w="1469" h="1470">
                  <a:moveTo>
                    <a:pt x="0" y="1470"/>
                  </a:moveTo>
                  <a:lnTo>
                    <a:pt x="1469" y="0"/>
                  </a:lnTo>
                  <a:lnTo>
                    <a:pt x="0"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12">
              <a:extLst>
                <a:ext uri="{FF2B5EF4-FFF2-40B4-BE49-F238E27FC236}">
                  <a16:creationId xmlns:a16="http://schemas.microsoft.com/office/drawing/2014/main" id="{157666F7-3C44-4D4B-B5EC-953F1A987768}"/>
                </a:ext>
              </a:extLst>
            </p:cNvPr>
            <p:cNvSpPr/>
            <p:nvPr/>
          </p:nvSpPr>
          <p:spPr>
            <a:xfrm>
              <a:off x="2534400" y="4883040"/>
              <a:ext cx="2021399" cy="1650960"/>
            </a:xfrm>
            <a:custGeom>
              <a:avLst/>
              <a:gdLst/>
              <a:ahLst/>
              <a:cxnLst>
                <a:cxn ang="3cd4">
                  <a:pos x="hc" y="t"/>
                </a:cxn>
                <a:cxn ang="cd2">
                  <a:pos x="l" y="vc"/>
                </a:cxn>
                <a:cxn ang="cd4">
                  <a:pos x="hc" y="b"/>
                </a:cxn>
                <a:cxn ang="0">
                  <a:pos x="r" y="vc"/>
                </a:cxn>
              </a:cxnLst>
              <a:rect l="l" t="t" r="r" b="b"/>
              <a:pathLst>
                <a:path w="5616" h="4587">
                  <a:moveTo>
                    <a:pt x="2129" y="3932"/>
                  </a:moveTo>
                  <a:lnTo>
                    <a:pt x="2784" y="4587"/>
                  </a:lnTo>
                  <a:lnTo>
                    <a:pt x="2784" y="3306"/>
                  </a:lnTo>
                  <a:lnTo>
                    <a:pt x="655" y="1175"/>
                  </a:lnTo>
                  <a:lnTo>
                    <a:pt x="655" y="656"/>
                  </a:lnTo>
                  <a:lnTo>
                    <a:pt x="3276" y="656"/>
                  </a:lnTo>
                  <a:lnTo>
                    <a:pt x="3277" y="4587"/>
                  </a:lnTo>
                  <a:lnTo>
                    <a:pt x="4231" y="4587"/>
                  </a:lnTo>
                  <a:lnTo>
                    <a:pt x="5242" y="3576"/>
                  </a:lnTo>
                  <a:lnTo>
                    <a:pt x="5242" y="1890"/>
                  </a:lnTo>
                  <a:lnTo>
                    <a:pt x="5616" y="1890"/>
                  </a:lnTo>
                  <a:lnTo>
                    <a:pt x="4912" y="648"/>
                  </a:lnTo>
                  <a:lnTo>
                    <a:pt x="4208" y="1890"/>
                  </a:lnTo>
                  <a:lnTo>
                    <a:pt x="4587" y="1890"/>
                  </a:lnTo>
                  <a:lnTo>
                    <a:pt x="4587" y="3306"/>
                  </a:lnTo>
                  <a:lnTo>
                    <a:pt x="3959" y="3933"/>
                  </a:lnTo>
                  <a:lnTo>
                    <a:pt x="3932" y="3933"/>
                  </a:lnTo>
                  <a:lnTo>
                    <a:pt x="3931" y="0"/>
                  </a:lnTo>
                  <a:lnTo>
                    <a:pt x="0" y="0"/>
                  </a:lnTo>
                  <a:lnTo>
                    <a:pt x="0" y="1447"/>
                  </a:lnTo>
                  <a:lnTo>
                    <a:pt x="2129" y="3576"/>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13">
              <a:extLst>
                <a:ext uri="{FF2B5EF4-FFF2-40B4-BE49-F238E27FC236}">
                  <a16:creationId xmlns:a16="http://schemas.microsoft.com/office/drawing/2014/main" id="{DC5C0280-097F-4019-8714-736B27641118}"/>
                </a:ext>
              </a:extLst>
            </p:cNvPr>
            <p:cNvSpPr/>
            <p:nvPr/>
          </p:nvSpPr>
          <p:spPr>
            <a:xfrm>
              <a:off x="2889000" y="47880"/>
              <a:ext cx="4716720" cy="7558920"/>
            </a:xfrm>
            <a:custGeom>
              <a:avLst/>
              <a:gdLst/>
              <a:ahLst/>
              <a:cxnLst>
                <a:cxn ang="3cd4">
                  <a:pos x="hc" y="t"/>
                </a:cxn>
                <a:cxn ang="cd2">
                  <a:pos x="l" y="vc"/>
                </a:cxn>
                <a:cxn ang="cd4">
                  <a:pos x="hc" y="b"/>
                </a:cxn>
                <a:cxn ang="0">
                  <a:pos x="r" y="vc"/>
                </a:cxn>
              </a:cxnLst>
              <a:rect l="l" t="t" r="r" b="b"/>
              <a:pathLst>
                <a:path w="13103" h="20998">
                  <a:moveTo>
                    <a:pt x="9171" y="18509"/>
                  </a:moveTo>
                  <a:lnTo>
                    <a:pt x="8160" y="18508"/>
                  </a:lnTo>
                  <a:lnTo>
                    <a:pt x="7206" y="17555"/>
                  </a:lnTo>
                  <a:lnTo>
                    <a:pt x="7206" y="15023"/>
                  </a:lnTo>
                  <a:lnTo>
                    <a:pt x="7888" y="13873"/>
                  </a:lnTo>
                  <a:lnTo>
                    <a:pt x="7888" y="16748"/>
                  </a:lnTo>
                  <a:lnTo>
                    <a:pt x="7498" y="16748"/>
                  </a:lnTo>
                  <a:lnTo>
                    <a:pt x="8202" y="17990"/>
                  </a:lnTo>
                  <a:lnTo>
                    <a:pt x="8904" y="16748"/>
                  </a:lnTo>
                  <a:lnTo>
                    <a:pt x="8543" y="16748"/>
                  </a:lnTo>
                  <a:lnTo>
                    <a:pt x="8543" y="12940"/>
                  </a:lnTo>
                  <a:lnTo>
                    <a:pt x="11791" y="12940"/>
                  </a:lnTo>
                  <a:lnTo>
                    <a:pt x="11791" y="10156"/>
                  </a:lnTo>
                  <a:lnTo>
                    <a:pt x="10645" y="11302"/>
                  </a:lnTo>
                  <a:lnTo>
                    <a:pt x="10645" y="12285"/>
                  </a:lnTo>
                  <a:lnTo>
                    <a:pt x="8441" y="12285"/>
                  </a:lnTo>
                  <a:lnTo>
                    <a:pt x="7876" y="11418"/>
                  </a:lnTo>
                  <a:lnTo>
                    <a:pt x="10155" y="9144"/>
                  </a:lnTo>
                  <a:lnTo>
                    <a:pt x="10562" y="9555"/>
                  </a:lnTo>
                  <a:lnTo>
                    <a:pt x="9416" y="10700"/>
                  </a:lnTo>
                  <a:lnTo>
                    <a:pt x="9152" y="10438"/>
                  </a:lnTo>
                  <a:lnTo>
                    <a:pt x="8772" y="11813"/>
                  </a:lnTo>
                  <a:lnTo>
                    <a:pt x="10148" y="11433"/>
                  </a:lnTo>
                  <a:lnTo>
                    <a:pt x="9879" y="11163"/>
                  </a:lnTo>
                  <a:lnTo>
                    <a:pt x="11487" y="9556"/>
                  </a:lnTo>
                  <a:lnTo>
                    <a:pt x="10156" y="8217"/>
                  </a:lnTo>
                  <a:lnTo>
                    <a:pt x="7510" y="10857"/>
                  </a:lnTo>
                  <a:lnTo>
                    <a:pt x="7212" y="10401"/>
                  </a:lnTo>
                  <a:lnTo>
                    <a:pt x="7206" y="10401"/>
                  </a:lnTo>
                  <a:lnTo>
                    <a:pt x="7206" y="10128"/>
                  </a:lnTo>
                  <a:lnTo>
                    <a:pt x="9470" y="7863"/>
                  </a:lnTo>
                  <a:lnTo>
                    <a:pt x="7206" y="5598"/>
                  </a:lnTo>
                  <a:lnTo>
                    <a:pt x="7206" y="3412"/>
                  </a:lnTo>
                  <a:lnTo>
                    <a:pt x="7833" y="2785"/>
                  </a:lnTo>
                  <a:lnTo>
                    <a:pt x="8216" y="2785"/>
                  </a:lnTo>
                  <a:lnTo>
                    <a:pt x="9007" y="3575"/>
                  </a:lnTo>
                  <a:lnTo>
                    <a:pt x="9005" y="5761"/>
                  </a:lnTo>
                  <a:lnTo>
                    <a:pt x="8351" y="5105"/>
                  </a:lnTo>
                  <a:lnTo>
                    <a:pt x="8351" y="4093"/>
                  </a:lnTo>
                  <a:lnTo>
                    <a:pt x="7696" y="3524"/>
                  </a:lnTo>
                  <a:lnTo>
                    <a:pt x="7696" y="5376"/>
                  </a:lnTo>
                  <a:lnTo>
                    <a:pt x="9659" y="7341"/>
                  </a:lnTo>
                  <a:lnTo>
                    <a:pt x="9661" y="3302"/>
                  </a:lnTo>
                  <a:lnTo>
                    <a:pt x="8486" y="2128"/>
                  </a:lnTo>
                  <a:lnTo>
                    <a:pt x="7560" y="2127"/>
                  </a:lnTo>
                  <a:lnTo>
                    <a:pt x="6548" y="3137"/>
                  </a:lnTo>
                  <a:lnTo>
                    <a:pt x="6548" y="5866"/>
                  </a:lnTo>
                  <a:lnTo>
                    <a:pt x="8542" y="7860"/>
                  </a:lnTo>
                  <a:lnTo>
                    <a:pt x="6550" y="9856"/>
                  </a:lnTo>
                  <a:lnTo>
                    <a:pt x="6550" y="10401"/>
                  </a:lnTo>
                  <a:lnTo>
                    <a:pt x="5568" y="10401"/>
                  </a:lnTo>
                  <a:lnTo>
                    <a:pt x="5568" y="9856"/>
                  </a:lnTo>
                  <a:lnTo>
                    <a:pt x="3575" y="7863"/>
                  </a:lnTo>
                  <a:lnTo>
                    <a:pt x="5568" y="5868"/>
                  </a:lnTo>
                  <a:lnTo>
                    <a:pt x="5568" y="3140"/>
                  </a:lnTo>
                  <a:lnTo>
                    <a:pt x="4424" y="1996"/>
                  </a:lnTo>
                  <a:lnTo>
                    <a:pt x="4420" y="1996"/>
                  </a:lnTo>
                  <a:lnTo>
                    <a:pt x="4414" y="1242"/>
                  </a:lnTo>
                  <a:lnTo>
                    <a:pt x="4793" y="1242"/>
                  </a:lnTo>
                  <a:lnTo>
                    <a:pt x="4089" y="0"/>
                  </a:lnTo>
                  <a:lnTo>
                    <a:pt x="3385" y="1242"/>
                  </a:lnTo>
                  <a:lnTo>
                    <a:pt x="3756" y="1242"/>
                  </a:lnTo>
                  <a:lnTo>
                    <a:pt x="3762" y="1999"/>
                  </a:lnTo>
                  <a:lnTo>
                    <a:pt x="2455" y="3303"/>
                  </a:lnTo>
                  <a:lnTo>
                    <a:pt x="2456" y="7342"/>
                  </a:lnTo>
                  <a:lnTo>
                    <a:pt x="4421" y="5377"/>
                  </a:lnTo>
                  <a:lnTo>
                    <a:pt x="4421" y="3525"/>
                  </a:lnTo>
                  <a:lnTo>
                    <a:pt x="3766" y="4094"/>
                  </a:lnTo>
                  <a:lnTo>
                    <a:pt x="3766" y="5105"/>
                  </a:lnTo>
                  <a:lnTo>
                    <a:pt x="3110" y="5762"/>
                  </a:lnTo>
                  <a:lnTo>
                    <a:pt x="3109" y="3576"/>
                  </a:lnTo>
                  <a:lnTo>
                    <a:pt x="3900" y="2786"/>
                  </a:lnTo>
                  <a:lnTo>
                    <a:pt x="4284" y="2786"/>
                  </a:lnTo>
                  <a:lnTo>
                    <a:pt x="4911" y="3413"/>
                  </a:lnTo>
                  <a:lnTo>
                    <a:pt x="4911" y="5599"/>
                  </a:lnTo>
                  <a:lnTo>
                    <a:pt x="2647" y="7863"/>
                  </a:lnTo>
                  <a:lnTo>
                    <a:pt x="4912" y="10128"/>
                  </a:lnTo>
                  <a:lnTo>
                    <a:pt x="4912" y="10408"/>
                  </a:lnTo>
                  <a:lnTo>
                    <a:pt x="4615" y="10863"/>
                  </a:lnTo>
                  <a:lnTo>
                    <a:pt x="2896" y="9150"/>
                  </a:lnTo>
                  <a:lnTo>
                    <a:pt x="2696" y="9875"/>
                  </a:lnTo>
                  <a:lnTo>
                    <a:pt x="4250" y="11424"/>
                  </a:lnTo>
                  <a:lnTo>
                    <a:pt x="3689" y="12286"/>
                  </a:lnTo>
                  <a:lnTo>
                    <a:pt x="2793" y="12286"/>
                  </a:lnTo>
                  <a:lnTo>
                    <a:pt x="2793" y="10776"/>
                  </a:lnTo>
                  <a:lnTo>
                    <a:pt x="1662" y="9646"/>
                  </a:lnTo>
                  <a:lnTo>
                    <a:pt x="2059" y="9246"/>
                  </a:lnTo>
                  <a:lnTo>
                    <a:pt x="2312" y="9499"/>
                  </a:lnTo>
                  <a:lnTo>
                    <a:pt x="2693" y="8123"/>
                  </a:lnTo>
                  <a:lnTo>
                    <a:pt x="1316" y="8504"/>
                  </a:lnTo>
                  <a:lnTo>
                    <a:pt x="1596" y="8783"/>
                  </a:lnTo>
                  <a:lnTo>
                    <a:pt x="736" y="9648"/>
                  </a:lnTo>
                  <a:lnTo>
                    <a:pt x="2136" y="11046"/>
                  </a:lnTo>
                  <a:lnTo>
                    <a:pt x="2136" y="12285"/>
                  </a:lnTo>
                  <a:lnTo>
                    <a:pt x="1472" y="12285"/>
                  </a:lnTo>
                  <a:lnTo>
                    <a:pt x="1472" y="11302"/>
                  </a:lnTo>
                  <a:lnTo>
                    <a:pt x="326" y="10156"/>
                  </a:lnTo>
                  <a:lnTo>
                    <a:pt x="326" y="12940"/>
                  </a:lnTo>
                  <a:lnTo>
                    <a:pt x="3688" y="12940"/>
                  </a:lnTo>
                  <a:lnTo>
                    <a:pt x="4912" y="15006"/>
                  </a:lnTo>
                  <a:lnTo>
                    <a:pt x="4912" y="17555"/>
                  </a:lnTo>
                  <a:lnTo>
                    <a:pt x="3958" y="18508"/>
                  </a:lnTo>
                  <a:lnTo>
                    <a:pt x="1608" y="18511"/>
                  </a:lnTo>
                  <a:lnTo>
                    <a:pt x="653" y="17556"/>
                  </a:lnTo>
                  <a:lnTo>
                    <a:pt x="656" y="17021"/>
                  </a:lnTo>
                  <a:lnTo>
                    <a:pt x="0" y="16365"/>
                  </a:lnTo>
                  <a:lnTo>
                    <a:pt x="0" y="17812"/>
                  </a:lnTo>
                  <a:lnTo>
                    <a:pt x="1336" y="19168"/>
                  </a:lnTo>
                  <a:lnTo>
                    <a:pt x="4230" y="19165"/>
                  </a:lnTo>
                  <a:lnTo>
                    <a:pt x="5568" y="17828"/>
                  </a:lnTo>
                  <a:lnTo>
                    <a:pt x="5568" y="15414"/>
                  </a:lnTo>
                  <a:lnTo>
                    <a:pt x="6550" y="15414"/>
                  </a:lnTo>
                  <a:lnTo>
                    <a:pt x="6550" y="17828"/>
                  </a:lnTo>
                  <a:lnTo>
                    <a:pt x="7887" y="19162"/>
                  </a:lnTo>
                  <a:lnTo>
                    <a:pt x="7887" y="20998"/>
                  </a:lnTo>
                  <a:lnTo>
                    <a:pt x="7888" y="20998"/>
                  </a:lnTo>
                  <a:lnTo>
                    <a:pt x="8216" y="20730"/>
                  </a:lnTo>
                  <a:lnTo>
                    <a:pt x="8546" y="20473"/>
                  </a:lnTo>
                  <a:lnTo>
                    <a:pt x="8546" y="19165"/>
                  </a:lnTo>
                  <a:lnTo>
                    <a:pt x="10780" y="19166"/>
                  </a:lnTo>
                  <a:lnTo>
                    <a:pt x="12117" y="17811"/>
                  </a:lnTo>
                  <a:lnTo>
                    <a:pt x="12117" y="16364"/>
                  </a:lnTo>
                  <a:lnTo>
                    <a:pt x="11461" y="17019"/>
                  </a:lnTo>
                  <a:lnTo>
                    <a:pt x="11466" y="17555"/>
                  </a:lnTo>
                  <a:lnTo>
                    <a:pt x="10510" y="18509"/>
                  </a:lnTo>
                  <a:lnTo>
                    <a:pt x="9826" y="18509"/>
                  </a:lnTo>
                  <a:lnTo>
                    <a:pt x="9826" y="14087"/>
                  </a:lnTo>
                  <a:lnTo>
                    <a:pt x="12448" y="14087"/>
                  </a:lnTo>
                  <a:lnTo>
                    <a:pt x="12448" y="14606"/>
                  </a:lnTo>
                  <a:lnTo>
                    <a:pt x="10319" y="16735"/>
                  </a:lnTo>
                  <a:lnTo>
                    <a:pt x="10319" y="18018"/>
                  </a:lnTo>
                  <a:lnTo>
                    <a:pt x="10974" y="17363"/>
                  </a:lnTo>
                  <a:lnTo>
                    <a:pt x="10974" y="17007"/>
                  </a:lnTo>
                  <a:lnTo>
                    <a:pt x="13103" y="14878"/>
                  </a:lnTo>
                  <a:lnTo>
                    <a:pt x="13103" y="13431"/>
                  </a:lnTo>
                  <a:lnTo>
                    <a:pt x="9171" y="13431"/>
                  </a:lnTo>
                  <a:close/>
                  <a:moveTo>
                    <a:pt x="5274" y="11060"/>
                  </a:moveTo>
                  <a:lnTo>
                    <a:pt x="6856" y="11060"/>
                  </a:lnTo>
                  <a:lnTo>
                    <a:pt x="7869" y="12614"/>
                  </a:lnTo>
                  <a:lnTo>
                    <a:pt x="6600" y="14753"/>
                  </a:lnTo>
                  <a:lnTo>
                    <a:pt x="5530" y="14753"/>
                  </a:lnTo>
                  <a:lnTo>
                    <a:pt x="4261" y="12614"/>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14">
              <a:extLst>
                <a:ext uri="{FF2B5EF4-FFF2-40B4-BE49-F238E27FC236}">
                  <a16:creationId xmlns:a16="http://schemas.microsoft.com/office/drawing/2014/main" id="{AD6C7CDE-ABEC-4FDD-8175-A9D396D2378C}"/>
                </a:ext>
              </a:extLst>
            </p:cNvPr>
            <p:cNvSpPr/>
            <p:nvPr/>
          </p:nvSpPr>
          <p:spPr>
            <a:xfrm>
              <a:off x="4480560" y="2465640"/>
              <a:ext cx="412560" cy="825480"/>
            </a:xfrm>
            <a:custGeom>
              <a:avLst/>
              <a:gdLst/>
              <a:ahLst/>
              <a:cxnLst>
                <a:cxn ang="3cd4">
                  <a:pos x="hc" y="t"/>
                </a:cxn>
                <a:cxn ang="cd2">
                  <a:pos x="l" y="vc"/>
                </a:cxn>
                <a:cxn ang="cd4">
                  <a:pos x="hc" y="b"/>
                </a:cxn>
                <a:cxn ang="0">
                  <a:pos x="r" y="vc"/>
                </a:cxn>
              </a:cxnLst>
              <a:rect l="l" t="t" r="r" b="b"/>
              <a:pathLst>
                <a:path w="1147" h="2294">
                  <a:moveTo>
                    <a:pt x="1147" y="0"/>
                  </a:moveTo>
                  <a:lnTo>
                    <a:pt x="0" y="1147"/>
                  </a:lnTo>
                  <a:lnTo>
                    <a:pt x="1147" y="2294"/>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15">
              <a:extLst>
                <a:ext uri="{FF2B5EF4-FFF2-40B4-BE49-F238E27FC236}">
                  <a16:creationId xmlns:a16="http://schemas.microsoft.com/office/drawing/2014/main" id="{CC4AB45C-9ECF-4A51-BE4A-EC695BDF5024}"/>
                </a:ext>
              </a:extLst>
            </p:cNvPr>
            <p:cNvSpPr/>
            <p:nvPr/>
          </p:nvSpPr>
          <p:spPr>
            <a:xfrm>
              <a:off x="2948759" y="1709280"/>
              <a:ext cx="647640" cy="1227959"/>
            </a:xfrm>
            <a:custGeom>
              <a:avLst/>
              <a:gdLst/>
              <a:ahLst/>
              <a:cxnLst>
                <a:cxn ang="3cd4">
                  <a:pos x="hc" y="t"/>
                </a:cxn>
                <a:cxn ang="cd2">
                  <a:pos x="l" y="vc"/>
                </a:cxn>
                <a:cxn ang="cd4">
                  <a:pos x="hc" y="b"/>
                </a:cxn>
                <a:cxn ang="0">
                  <a:pos x="r" y="vc"/>
                </a:cxn>
              </a:cxnLst>
              <a:rect l="l" t="t" r="r" b="b"/>
              <a:pathLst>
                <a:path w="1800" h="3412">
                  <a:moveTo>
                    <a:pt x="654" y="2757"/>
                  </a:moveTo>
                  <a:lnTo>
                    <a:pt x="655" y="2073"/>
                  </a:lnTo>
                  <a:lnTo>
                    <a:pt x="1800" y="926"/>
                  </a:lnTo>
                  <a:lnTo>
                    <a:pt x="1798" y="0"/>
                  </a:lnTo>
                  <a:lnTo>
                    <a:pt x="0" y="1801"/>
                  </a:lnTo>
                  <a:lnTo>
                    <a:pt x="0" y="3412"/>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16">
              <a:extLst>
                <a:ext uri="{FF2B5EF4-FFF2-40B4-BE49-F238E27FC236}">
                  <a16:creationId xmlns:a16="http://schemas.microsoft.com/office/drawing/2014/main" id="{F20925D0-505C-4E81-A792-533FE046609B}"/>
                </a:ext>
              </a:extLst>
            </p:cNvPr>
            <p:cNvSpPr/>
            <p:nvPr/>
          </p:nvSpPr>
          <p:spPr>
            <a:xfrm>
              <a:off x="3007800" y="5294520"/>
              <a:ext cx="528480" cy="529200"/>
            </a:xfrm>
            <a:custGeom>
              <a:avLst/>
              <a:gdLst/>
              <a:ahLst/>
              <a:cxnLst>
                <a:cxn ang="3cd4">
                  <a:pos x="hc" y="t"/>
                </a:cxn>
                <a:cxn ang="cd2">
                  <a:pos x="l" y="vc"/>
                </a:cxn>
                <a:cxn ang="cd4">
                  <a:pos x="hc" y="b"/>
                </a:cxn>
                <a:cxn ang="0">
                  <a:pos x="r" y="vc"/>
                </a:cxn>
              </a:cxnLst>
              <a:rect l="l" t="t" r="r" b="b"/>
              <a:pathLst>
                <a:path w="1469" h="1471">
                  <a:moveTo>
                    <a:pt x="1469" y="0"/>
                  </a:moveTo>
                  <a:lnTo>
                    <a:pt x="0" y="0"/>
                  </a:lnTo>
                  <a:lnTo>
                    <a:pt x="1469" y="147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17">
              <a:extLst>
                <a:ext uri="{FF2B5EF4-FFF2-40B4-BE49-F238E27FC236}">
                  <a16:creationId xmlns:a16="http://schemas.microsoft.com/office/drawing/2014/main" id="{BDA8A60B-868E-4E9A-B2FC-A374F57806ED}"/>
                </a:ext>
              </a:extLst>
            </p:cNvPr>
            <p:cNvSpPr/>
            <p:nvPr/>
          </p:nvSpPr>
          <p:spPr>
            <a:xfrm>
              <a:off x="6544080" y="2288880"/>
              <a:ext cx="1771560" cy="2553120"/>
            </a:xfrm>
            <a:custGeom>
              <a:avLst/>
              <a:gdLst/>
              <a:ahLst/>
              <a:cxnLst>
                <a:cxn ang="3cd4">
                  <a:pos x="hc" y="t"/>
                </a:cxn>
                <a:cxn ang="cd2">
                  <a:pos x="l" y="vc"/>
                </a:cxn>
                <a:cxn ang="cd4">
                  <a:pos x="hc" y="b"/>
                </a:cxn>
                <a:cxn ang="0">
                  <a:pos x="r" y="vc"/>
                </a:cxn>
              </a:cxnLst>
              <a:rect l="l" t="t" r="r" b="b"/>
              <a:pathLst>
                <a:path w="4922" h="7093">
                  <a:moveTo>
                    <a:pt x="4922" y="6389"/>
                  </a:moveTo>
                  <a:lnTo>
                    <a:pt x="3680" y="5684"/>
                  </a:lnTo>
                  <a:lnTo>
                    <a:pt x="3680" y="6059"/>
                  </a:lnTo>
                  <a:lnTo>
                    <a:pt x="2949" y="6059"/>
                  </a:lnTo>
                  <a:lnTo>
                    <a:pt x="2949" y="3468"/>
                  </a:lnTo>
                  <a:lnTo>
                    <a:pt x="656" y="1175"/>
                  </a:lnTo>
                  <a:lnTo>
                    <a:pt x="656" y="655"/>
                  </a:lnTo>
                  <a:lnTo>
                    <a:pt x="0" y="0"/>
                  </a:lnTo>
                  <a:lnTo>
                    <a:pt x="0" y="1445"/>
                  </a:lnTo>
                  <a:lnTo>
                    <a:pt x="2294" y="3739"/>
                  </a:lnTo>
                  <a:lnTo>
                    <a:pt x="2294" y="6716"/>
                  </a:lnTo>
                  <a:lnTo>
                    <a:pt x="2294" y="6716"/>
                  </a:lnTo>
                  <a:lnTo>
                    <a:pt x="2294" y="6719"/>
                  </a:lnTo>
                  <a:lnTo>
                    <a:pt x="3680" y="6719"/>
                  </a:lnTo>
                  <a:lnTo>
                    <a:pt x="3680" y="709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 name="Freeform 18">
              <a:extLst>
                <a:ext uri="{FF2B5EF4-FFF2-40B4-BE49-F238E27FC236}">
                  <a16:creationId xmlns:a16="http://schemas.microsoft.com/office/drawing/2014/main" id="{B4A39501-9CD0-4F95-A2A3-0E7B7BCD1CA9}"/>
                </a:ext>
              </a:extLst>
            </p:cNvPr>
            <p:cNvSpPr/>
            <p:nvPr/>
          </p:nvSpPr>
          <p:spPr>
            <a:xfrm>
              <a:off x="1954440" y="2288880"/>
              <a:ext cx="1641240" cy="2418480"/>
            </a:xfrm>
            <a:custGeom>
              <a:avLst/>
              <a:gdLst/>
              <a:ahLst/>
              <a:cxnLst>
                <a:cxn ang="3cd4">
                  <a:pos x="hc" y="t"/>
                </a:cxn>
                <a:cxn ang="cd2">
                  <a:pos x="l" y="vc"/>
                </a:cxn>
                <a:cxn ang="cd4">
                  <a:pos x="hc" y="b"/>
                </a:cxn>
                <a:cxn ang="0">
                  <a:pos x="r" y="vc"/>
                </a:cxn>
              </a:cxnLst>
              <a:rect l="l" t="t" r="r" b="b"/>
              <a:pathLst>
                <a:path w="4560" h="6719">
                  <a:moveTo>
                    <a:pt x="2266" y="6059"/>
                  </a:moveTo>
                  <a:lnTo>
                    <a:pt x="2266" y="6059"/>
                  </a:lnTo>
                  <a:lnTo>
                    <a:pt x="2266" y="3739"/>
                  </a:lnTo>
                  <a:lnTo>
                    <a:pt x="4560" y="1445"/>
                  </a:lnTo>
                  <a:lnTo>
                    <a:pt x="4560" y="0"/>
                  </a:lnTo>
                  <a:lnTo>
                    <a:pt x="3904" y="654"/>
                  </a:lnTo>
                  <a:lnTo>
                    <a:pt x="3904" y="1175"/>
                  </a:lnTo>
                  <a:lnTo>
                    <a:pt x="1611" y="3468"/>
                  </a:lnTo>
                  <a:lnTo>
                    <a:pt x="1611" y="6059"/>
                  </a:lnTo>
                  <a:lnTo>
                    <a:pt x="0" y="6059"/>
                  </a:lnTo>
                  <a:lnTo>
                    <a:pt x="269" y="6389"/>
                  </a:lnTo>
                  <a:lnTo>
                    <a:pt x="610" y="6719"/>
                  </a:lnTo>
                  <a:lnTo>
                    <a:pt x="2266" y="6719"/>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 name="Freeform 19">
              <a:extLst>
                <a:ext uri="{FF2B5EF4-FFF2-40B4-BE49-F238E27FC236}">
                  <a16:creationId xmlns:a16="http://schemas.microsoft.com/office/drawing/2014/main" id="{DAC819C2-6B6E-4358-93FF-277DAF58B8E7}"/>
                </a:ext>
              </a:extLst>
            </p:cNvPr>
            <p:cNvSpPr/>
            <p:nvPr/>
          </p:nvSpPr>
          <p:spPr>
            <a:xfrm>
              <a:off x="6544080" y="1709280"/>
              <a:ext cx="648360" cy="1227959"/>
            </a:xfrm>
            <a:custGeom>
              <a:avLst/>
              <a:gdLst/>
              <a:ahLst/>
              <a:cxnLst>
                <a:cxn ang="3cd4">
                  <a:pos x="hc" y="t"/>
                </a:cxn>
                <a:cxn ang="cd2">
                  <a:pos x="l" y="vc"/>
                </a:cxn>
                <a:cxn ang="cd4">
                  <a:pos x="hc" y="b"/>
                </a:cxn>
                <a:cxn ang="0">
                  <a:pos x="r" y="vc"/>
                </a:cxn>
              </a:cxnLst>
              <a:rect l="l" t="t" r="r" b="b"/>
              <a:pathLst>
                <a:path w="1802" h="3412">
                  <a:moveTo>
                    <a:pt x="1147" y="2757"/>
                  </a:moveTo>
                  <a:lnTo>
                    <a:pt x="1802" y="3412"/>
                  </a:lnTo>
                  <a:lnTo>
                    <a:pt x="1802" y="1801"/>
                  </a:lnTo>
                  <a:lnTo>
                    <a:pt x="4" y="0"/>
                  </a:lnTo>
                  <a:lnTo>
                    <a:pt x="0" y="926"/>
                  </a:lnTo>
                  <a:lnTo>
                    <a:pt x="1147" y="207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pic>
        <p:nvPicPr>
          <p:cNvPr id="43" name="Picture 42">
            <a:extLst>
              <a:ext uri="{FF2B5EF4-FFF2-40B4-BE49-F238E27FC236}">
                <a16:creationId xmlns:a16="http://schemas.microsoft.com/office/drawing/2014/main" id="{B558C93A-EE11-40FD-B833-7102F22677E8}"/>
              </a:ext>
            </a:extLst>
          </p:cNvPr>
          <p:cNvPicPr>
            <a:picLocks noChangeAspect="1"/>
          </p:cNvPicPr>
          <p:nvPr/>
        </p:nvPicPr>
        <p:blipFill>
          <a:blip r:embed="rId4"/>
          <a:stretch>
            <a:fillRect/>
          </a:stretch>
        </p:blipFill>
        <p:spPr>
          <a:xfrm flipH="1">
            <a:off x="9683652" y="2336346"/>
            <a:ext cx="2253354" cy="1903408"/>
          </a:xfrm>
          <a:prstGeom prst="rect">
            <a:avLst/>
          </a:prstGeom>
        </p:spPr>
      </p:pic>
      <p:sp>
        <p:nvSpPr>
          <p:cNvPr id="44" name="Arrow: Right 43">
            <a:extLst>
              <a:ext uri="{FF2B5EF4-FFF2-40B4-BE49-F238E27FC236}">
                <a16:creationId xmlns:a16="http://schemas.microsoft.com/office/drawing/2014/main" id="{BB9E89ED-0B78-4FF6-BAE3-549439CDFC65}"/>
              </a:ext>
            </a:extLst>
          </p:cNvPr>
          <p:cNvSpPr/>
          <p:nvPr/>
        </p:nvSpPr>
        <p:spPr>
          <a:xfrm>
            <a:off x="9158111" y="3166065"/>
            <a:ext cx="712222" cy="42084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01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Set up environment</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normAutofit fontScale="92500" lnSpcReduction="20000"/>
          </a:bodyPr>
          <a:lstStyle/>
          <a:p>
            <a:r>
              <a:rPr lang="en-US"/>
              <a:t>Connect to your environment using the IP, username and password on the note you received</a:t>
            </a:r>
          </a:p>
          <a:p>
            <a:pPr lvl="1"/>
            <a:r>
              <a:rPr lang="en-US"/>
              <a:t>Use remote desktop connection, WIN + R, </a:t>
            </a:r>
            <a:r>
              <a:rPr lang="en-US" err="1"/>
              <a:t>mstsc</a:t>
            </a:r>
            <a:endParaRPr lang="en-US"/>
          </a:p>
          <a:p>
            <a:r>
              <a:rPr lang="en-US"/>
              <a:t>Download the latest version of the lab</a:t>
            </a:r>
          </a:p>
          <a:p>
            <a:pPr lvl="1"/>
            <a:r>
              <a:rPr lang="en-US"/>
              <a:t>Execute the “Setup” batch file on the desktop</a:t>
            </a:r>
          </a:p>
          <a:p>
            <a:r>
              <a:rPr lang="en-US"/>
              <a:t>Already installed</a:t>
            </a:r>
          </a:p>
          <a:p>
            <a:pPr lvl="1"/>
            <a:r>
              <a:rPr lang="en-US"/>
              <a:t>Firefox</a:t>
            </a:r>
          </a:p>
          <a:p>
            <a:pPr lvl="1"/>
            <a:r>
              <a:rPr lang="en-US"/>
              <a:t>Chrome</a:t>
            </a:r>
          </a:p>
          <a:p>
            <a:pPr lvl="1"/>
            <a:r>
              <a:rPr lang="en-US"/>
              <a:t>Python 3.6 64-bit</a:t>
            </a:r>
          </a:p>
          <a:p>
            <a:pPr lvl="1"/>
            <a:r>
              <a:rPr lang="en-US"/>
              <a:t>Visual Studio Code with Python support</a:t>
            </a:r>
          </a:p>
          <a:p>
            <a:pPr lvl="1"/>
            <a:r>
              <a:rPr lang="en-US"/>
              <a:t>Notepad++</a:t>
            </a:r>
          </a:p>
          <a:p>
            <a:pPr lvl="1"/>
            <a:r>
              <a:rPr lang="en-US"/>
              <a:t>Java</a:t>
            </a:r>
          </a:p>
          <a:p>
            <a:pPr lvl="1"/>
            <a:r>
              <a:rPr lang="en-US"/>
              <a:t>Git</a:t>
            </a:r>
          </a:p>
          <a:p>
            <a:pPr lvl="1"/>
            <a:r>
              <a:rPr lang="en-US"/>
              <a:t>PowerPoint viewer</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noFill/>
        </p:spPr>
        <p:txBody>
          <a:bodyPr>
            <a:normAutofit fontScale="92500"/>
          </a:bodyPr>
          <a:lstStyle/>
          <a:p>
            <a:r>
              <a:rPr lang="en-US">
                <a:solidFill>
                  <a:schemeClr val="bg1">
                    <a:alpha val="20000"/>
                  </a:schemeClr>
                </a:solidFill>
              </a:rPr>
              <a:t>Overview</a:t>
            </a:r>
          </a:p>
          <a:p>
            <a:r>
              <a:rPr lang="en-US"/>
              <a:t>Set up environment</a:t>
            </a:r>
          </a:p>
          <a:p>
            <a:r>
              <a:rPr lang="en-US">
                <a:solidFill>
                  <a:schemeClr val="bg1">
                    <a:alpha val="20000"/>
                  </a:schemeClr>
                </a:solidFill>
              </a:rPr>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5" name="Straight Connector 14">
            <a:extLst>
              <a:ext uri="{FF2B5EF4-FFF2-40B4-BE49-F238E27FC236}">
                <a16:creationId xmlns:a16="http://schemas.microsoft.com/office/drawing/2014/main" id="{7CB1233A-AF85-B34E-8F73-6C7F8A141724}"/>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C1B3A301-6463-784F-BC64-FF97B3C661A8}"/>
              </a:ext>
            </a:extLst>
          </p:cNvPr>
          <p:cNvSpPr/>
          <p:nvPr/>
        </p:nvSpPr>
        <p:spPr>
          <a:xfrm rot="16200000">
            <a:off x="2547696" y="241763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8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Environment - Dynatrace OneAgent and SDK</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normAutofit/>
          </a:bodyPr>
          <a:lstStyle/>
          <a:p>
            <a:r>
              <a:rPr lang="en-US"/>
              <a:t>Download and install the Dynatrace OneAgent from your environment</a:t>
            </a:r>
          </a:p>
          <a:p>
            <a:pPr lvl="1"/>
            <a:r>
              <a:rPr lang="en-US"/>
              <a:t>The environment is on the note which was handed out</a:t>
            </a:r>
          </a:p>
          <a:p>
            <a:pPr lvl="1"/>
            <a:r>
              <a:rPr lang="en-US"/>
              <a:t>Go to Deploy Dynatrace -&gt; Start installation -&gt; Windows -&gt; Download</a:t>
            </a:r>
          </a:p>
          <a:p>
            <a:pPr lvl="1"/>
            <a:r>
              <a:rPr lang="en-US"/>
              <a:t>Execute the installer and follow the instructions</a:t>
            </a:r>
          </a:p>
          <a:p>
            <a:r>
              <a:rPr lang="en-US"/>
              <a:t>Download and install the OneAgent Plugin SDK</a:t>
            </a:r>
          </a:p>
          <a:p>
            <a:pPr lvl="1"/>
            <a:r>
              <a:rPr lang="en-US"/>
              <a:t>Go to Settings -&gt; Add new technology monitoring -&gt; Add OneAgent plugin</a:t>
            </a:r>
          </a:p>
          <a:p>
            <a:pPr lvl="1"/>
            <a:r>
              <a:rPr lang="en-US"/>
              <a:t>Unzip and install the SDK by executing the following from a command prompt</a:t>
            </a:r>
          </a:p>
          <a:p>
            <a:pPr lvl="2"/>
            <a:r>
              <a:rPr lang="en-US" err="1"/>
              <a:t>py</a:t>
            </a:r>
            <a:r>
              <a:rPr lang="en-US"/>
              <a:t> -m pip install </a:t>
            </a:r>
            <a:r>
              <a:rPr lang="en-US" err="1"/>
              <a:t>oneagent_sdk</a:t>
            </a:r>
            <a:r>
              <a:rPr lang="en-US"/>
              <a:t>-[enter version]-py3-none-any.whl</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noFill/>
        </p:spPr>
        <p:txBody>
          <a:bodyPr>
            <a:normAutofit fontScale="92500"/>
          </a:bodyPr>
          <a:lstStyle/>
          <a:p>
            <a:r>
              <a:rPr lang="en-US">
                <a:solidFill>
                  <a:schemeClr val="bg1">
                    <a:alpha val="20000"/>
                  </a:schemeClr>
                </a:solidFill>
              </a:rPr>
              <a:t>Overview</a:t>
            </a:r>
          </a:p>
          <a:p>
            <a:r>
              <a:rPr lang="en-US"/>
              <a:t>Set up environment</a:t>
            </a:r>
          </a:p>
          <a:p>
            <a:r>
              <a:rPr lang="en-US">
                <a:solidFill>
                  <a:schemeClr val="bg1">
                    <a:alpha val="20000"/>
                  </a:schemeClr>
                </a:solidFill>
              </a:rPr>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5" name="Straight Connector 14">
            <a:extLst>
              <a:ext uri="{FF2B5EF4-FFF2-40B4-BE49-F238E27FC236}">
                <a16:creationId xmlns:a16="http://schemas.microsoft.com/office/drawing/2014/main" id="{7CB1233A-AF85-B34E-8F73-6C7F8A141724}"/>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C1B3A301-6463-784F-BC64-FF97B3C661A8}"/>
              </a:ext>
            </a:extLst>
          </p:cNvPr>
          <p:cNvSpPr/>
          <p:nvPr/>
        </p:nvSpPr>
        <p:spPr>
          <a:xfrm rot="16200000">
            <a:off x="2547696" y="241763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3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OneAgent Plugin</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Required components</a:t>
            </a:r>
          </a:p>
          <a:p>
            <a:pPr lvl="1"/>
            <a:r>
              <a:rPr lang="en-US"/>
              <a:t>Definition – </a:t>
            </a:r>
            <a:r>
              <a:rPr lang="en-US" err="1"/>
              <a:t>plugin.json</a:t>
            </a:r>
            <a:endParaRPr lang="en-US"/>
          </a:p>
          <a:p>
            <a:pPr lvl="1"/>
            <a:r>
              <a:rPr lang="en-US"/>
              <a:t>Python code</a:t>
            </a:r>
          </a:p>
          <a:p>
            <a:r>
              <a:rPr lang="en-US"/>
              <a:t>Optional components</a:t>
            </a:r>
          </a:p>
          <a:p>
            <a:pPr lvl="1"/>
            <a:r>
              <a:rPr lang="en-US"/>
              <a:t>Properties</a:t>
            </a:r>
          </a:p>
          <a:p>
            <a:pPr lvl="1"/>
            <a:r>
              <a:rPr lang="en-US"/>
              <a:t>Simulator snapshot</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9" name="Content Placeholder 4">
            <a:extLst>
              <a:ext uri="{FF2B5EF4-FFF2-40B4-BE49-F238E27FC236}">
                <a16:creationId xmlns:a16="http://schemas.microsoft.com/office/drawing/2014/main" id="{D4ABD891-2469-4A5D-ADF5-66CE0AB81C88}"/>
              </a:ext>
            </a:extLst>
          </p:cNvPr>
          <p:cNvPicPr>
            <a:picLocks noChangeAspect="1"/>
          </p:cNvPicPr>
          <p:nvPr/>
        </p:nvPicPr>
        <p:blipFill>
          <a:blip r:embed="rId2"/>
          <a:stretch>
            <a:fillRect/>
          </a:stretch>
        </p:blipFill>
        <p:spPr>
          <a:xfrm>
            <a:off x="3968981" y="3998278"/>
            <a:ext cx="6458014" cy="2600715"/>
          </a:xfrm>
          <a:prstGeom prst="rect">
            <a:avLst/>
          </a:prstGeom>
        </p:spPr>
      </p:pic>
    </p:spTree>
    <p:extLst>
      <p:ext uri="{BB962C8B-B14F-4D97-AF65-F5344CB8AC3E}">
        <p14:creationId xmlns:p14="http://schemas.microsoft.com/office/powerpoint/2010/main" val="294703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OneAgent Plugin – </a:t>
            </a:r>
            <a:r>
              <a:rPr lang="en-US" err="1"/>
              <a:t>plugin.json</a:t>
            </a:r>
            <a:endParaRPr lang="en-US"/>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normAutofit fontScale="92500" lnSpcReduction="10000"/>
          </a:bodyPr>
          <a:lstStyle/>
          <a:p>
            <a:r>
              <a:rPr lang="en-US"/>
              <a:t>Answers the following questions:</a:t>
            </a:r>
          </a:p>
          <a:p>
            <a:pPr lvl="1"/>
            <a:r>
              <a:rPr lang="en-US"/>
              <a:t>Where is the code?</a:t>
            </a:r>
          </a:p>
          <a:p>
            <a:pPr lvl="2"/>
            <a:r>
              <a:rPr lang="en-US"/>
              <a:t>Folder name</a:t>
            </a:r>
          </a:p>
          <a:p>
            <a:pPr lvl="2"/>
            <a:r>
              <a:rPr lang="en-US"/>
              <a:t>File name</a:t>
            </a:r>
          </a:p>
          <a:p>
            <a:pPr lvl="2"/>
            <a:r>
              <a:rPr lang="en-US"/>
              <a:t>Class name</a:t>
            </a:r>
          </a:p>
          <a:p>
            <a:pPr lvl="1"/>
            <a:r>
              <a:rPr lang="en-US"/>
              <a:t>What version is it?</a:t>
            </a:r>
          </a:p>
          <a:p>
            <a:pPr lvl="1"/>
            <a:r>
              <a:rPr lang="en-US"/>
              <a:t>What type of plugin is it?</a:t>
            </a:r>
          </a:p>
          <a:p>
            <a:pPr lvl="2"/>
            <a:r>
              <a:rPr lang="en-US"/>
              <a:t>Python</a:t>
            </a:r>
          </a:p>
          <a:p>
            <a:pPr lvl="2"/>
            <a:r>
              <a:rPr lang="en-US"/>
              <a:t>JMX</a:t>
            </a:r>
          </a:p>
          <a:p>
            <a:pPr lvl="1"/>
            <a:r>
              <a:rPr lang="en-US"/>
              <a:t>When should I start?</a:t>
            </a:r>
          </a:p>
          <a:p>
            <a:pPr lvl="1"/>
            <a:r>
              <a:rPr lang="en-US"/>
              <a:t>Should I run one copy per process or singleton?</a:t>
            </a:r>
          </a:p>
          <a:p>
            <a:pPr lvl="1"/>
            <a:r>
              <a:rPr lang="en-US"/>
              <a:t>What library requirements are there?</a:t>
            </a:r>
          </a:p>
          <a:p>
            <a:pPr lvl="1"/>
            <a:r>
              <a:rPr lang="en-US"/>
              <a:t>What metrics are there?</a:t>
            </a:r>
          </a:p>
          <a:p>
            <a:pPr lvl="1"/>
            <a:r>
              <a:rPr lang="en-US"/>
              <a:t>How should the metrics be presented?</a:t>
            </a:r>
          </a:p>
          <a:p>
            <a:pPr lvl="1"/>
            <a:r>
              <a:rPr lang="en-US"/>
              <a:t>What are the properties required to execute the plugin?</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93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OneAgent Plugin – Python code</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The query method executes once every minute</a:t>
            </a:r>
          </a:p>
          <a:p>
            <a:r>
              <a:rPr lang="en-US"/>
              <a:t>Linked to an existing process, gets the process id</a:t>
            </a:r>
          </a:p>
          <a:p>
            <a:r>
              <a:rPr lang="en-US"/>
              <a:t>Gets data from the process</a:t>
            </a:r>
          </a:p>
          <a:p>
            <a:r>
              <a:rPr lang="en-US"/>
              <a:t>Sends data to Dynatrace</a:t>
            </a:r>
          </a:p>
          <a:p>
            <a:pPr lvl="1"/>
            <a:r>
              <a:rPr lang="en-US"/>
              <a:t>Relative metrics</a:t>
            </a:r>
          </a:p>
          <a:p>
            <a:pPr lvl="1"/>
            <a:r>
              <a:rPr lang="en-US"/>
              <a:t>Absolute metrics</a:t>
            </a:r>
          </a:p>
          <a:p>
            <a:pPr lvl="1"/>
            <a:r>
              <a:rPr lang="en-US"/>
              <a:t>Properties</a:t>
            </a:r>
          </a:p>
          <a:p>
            <a:pPr lvl="1"/>
            <a:r>
              <a:rPr lang="en-US"/>
              <a:t>Events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28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OneAgent Plugin – Demo plugin</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normAutofit/>
          </a:bodyPr>
          <a:lstStyle/>
          <a:p>
            <a:r>
              <a:rPr lang="en-US"/>
              <a:t>Start demo application</a:t>
            </a:r>
          </a:p>
          <a:p>
            <a:pPr lvl="1"/>
            <a:r>
              <a:rPr lang="en-US" err="1"/>
              <a:t>py</a:t>
            </a:r>
            <a:r>
              <a:rPr lang="en-US"/>
              <a:t> -m </a:t>
            </a:r>
            <a:r>
              <a:rPr lang="en-US" err="1"/>
              <a:t>oneagent_sdk.demo_app</a:t>
            </a:r>
            <a:endParaRPr lang="en-US"/>
          </a:p>
          <a:p>
            <a:endParaRPr lang="en-US"/>
          </a:p>
          <a:p>
            <a:endParaRPr lang="en-US"/>
          </a:p>
          <a:p>
            <a:pPr fontAlgn="base"/>
            <a:r>
              <a:rPr lang="en-US"/>
              <a:t>Navigate to the folder [OneAgent SDK]/examples/</a:t>
            </a:r>
            <a:r>
              <a:rPr lang="en-US" err="1"/>
              <a:t>demo_plugin</a:t>
            </a:r>
            <a:r>
              <a:rPr lang="en-US"/>
              <a:t>/</a:t>
            </a:r>
          </a:p>
          <a:p>
            <a:pPr fontAlgn="base"/>
            <a:r>
              <a:rPr lang="en-US"/>
              <a:t>Execute </a:t>
            </a:r>
            <a:r>
              <a:rPr lang="en-US" err="1"/>
              <a:t>oneagent_build_plugin</a:t>
            </a:r>
            <a:r>
              <a:rPr lang="en-US"/>
              <a:t> --</a:t>
            </a:r>
            <a:r>
              <a:rPr lang="en-US" err="1"/>
              <a:t>no_upload</a:t>
            </a:r>
            <a:endParaRPr lang="en-US"/>
          </a:p>
          <a:p>
            <a:pPr fontAlgn="base"/>
            <a:r>
              <a:rPr lang="en-US"/>
              <a:t>Upload the plugin manually, the path is in the output</a:t>
            </a:r>
            <a:endParaRPr lang="en-US">
              <a:solidFill>
                <a:srgbClr val="FF0000"/>
              </a:solidFill>
            </a:endParaRPr>
          </a:p>
          <a:p>
            <a:pPr fontAlgn="base"/>
            <a:r>
              <a:rPr lang="en-US">
                <a:solidFill>
                  <a:srgbClr val="FF0000"/>
                </a:solidFill>
                <a:highlight>
                  <a:srgbClr val="FFFF00"/>
                </a:highlight>
              </a:rPr>
              <a:t>Do not click the “Upgrade now” button</a:t>
            </a:r>
          </a:p>
          <a:p>
            <a:pPr fontAlgn="base"/>
            <a:r>
              <a:rPr lang="en-US"/>
              <a:t>If successful, you should have a “Further details” button on the </a:t>
            </a:r>
            <a:r>
              <a:rPr lang="en-US" err="1"/>
              <a:t>oneagent_sdk.demo_app</a:t>
            </a:r>
            <a:r>
              <a:rPr lang="en-US"/>
              <a:t> process after a couple of minutes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EF07969-A197-4D8D-BB73-3280CA0D159E}"/>
              </a:ext>
            </a:extLst>
          </p:cNvPr>
          <p:cNvPicPr>
            <a:picLocks noChangeAspect="1"/>
          </p:cNvPicPr>
          <p:nvPr/>
        </p:nvPicPr>
        <p:blipFill>
          <a:blip r:embed="rId2"/>
          <a:stretch>
            <a:fillRect/>
          </a:stretch>
        </p:blipFill>
        <p:spPr>
          <a:xfrm>
            <a:off x="4356231" y="2331863"/>
            <a:ext cx="4763165" cy="676369"/>
          </a:xfrm>
          <a:prstGeom prst="rect">
            <a:avLst/>
          </a:prstGeom>
        </p:spPr>
      </p:pic>
    </p:spTree>
    <p:extLst>
      <p:ext uri="{BB962C8B-B14F-4D97-AF65-F5344CB8AC3E}">
        <p14:creationId xmlns:p14="http://schemas.microsoft.com/office/powerpoint/2010/main" val="12982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a:t>The 90s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noProof="0"/>
              <a:t>Overview</a:t>
            </a:r>
          </a:p>
          <a:p>
            <a:r>
              <a:rPr lang="en-US" noProof="0">
                <a:solidFill>
                  <a:schemeClr val="bg1">
                    <a:alpha val="20000"/>
                  </a:schemeClr>
                </a:solidFill>
              </a:rPr>
              <a:t>Set up environment</a:t>
            </a:r>
          </a:p>
          <a:p>
            <a:r>
              <a:rPr lang="en-US" noProof="0">
                <a:solidFill>
                  <a:schemeClr val="bg1">
                    <a:alpha val="20000"/>
                  </a:schemeClr>
                </a:solidFill>
              </a:rPr>
              <a:t>OneAgent Plugin</a:t>
            </a:r>
          </a:p>
          <a:p>
            <a:r>
              <a:rPr lang="en-US" noProof="0">
                <a:solidFill>
                  <a:schemeClr val="bg1">
                    <a:alpha val="20000"/>
                  </a:schemeClr>
                </a:solidFill>
              </a:rPr>
              <a:t>ActiveGate Plugin</a:t>
            </a:r>
          </a:p>
          <a:p>
            <a:r>
              <a:rPr lang="en-US" noProof="0">
                <a:solidFill>
                  <a:schemeClr val="bg1">
                    <a:alpha val="20000"/>
                  </a:schemeClr>
                </a:solidFill>
              </a:rPr>
              <a:t>API</a:t>
            </a:r>
          </a:p>
          <a:p>
            <a:r>
              <a:rPr lang="en-US" noProof="0">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8" descr="Image result for nirvana most famus pic">
            <a:extLst>
              <a:ext uri="{FF2B5EF4-FFF2-40B4-BE49-F238E27FC236}">
                <a16:creationId xmlns:a16="http://schemas.microsoft.com/office/drawing/2014/main" id="{923A5780-52F0-4011-A20E-F95C28E80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659" y="3071109"/>
            <a:ext cx="1809807" cy="18098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71FA1F4-69E4-4FEB-A493-408150FA5ECD}"/>
              </a:ext>
            </a:extLst>
          </p:cNvPr>
          <p:cNvPicPr>
            <a:picLocks noChangeAspect="1"/>
          </p:cNvPicPr>
          <p:nvPr/>
        </p:nvPicPr>
        <p:blipFill>
          <a:blip r:embed="rId4"/>
          <a:stretch>
            <a:fillRect/>
          </a:stretch>
        </p:blipFill>
        <p:spPr>
          <a:xfrm>
            <a:off x="4599192" y="3376523"/>
            <a:ext cx="2028755" cy="1987182"/>
          </a:xfrm>
          <a:prstGeom prst="rect">
            <a:avLst/>
          </a:prstGeom>
        </p:spPr>
      </p:pic>
      <p:pic>
        <p:nvPicPr>
          <p:cNvPr id="12" name="Picture 11">
            <a:extLst>
              <a:ext uri="{FF2B5EF4-FFF2-40B4-BE49-F238E27FC236}">
                <a16:creationId xmlns:a16="http://schemas.microsoft.com/office/drawing/2014/main" id="{8BB9AED6-E790-4513-8596-D5F83E746A2C}"/>
              </a:ext>
            </a:extLst>
          </p:cNvPr>
          <p:cNvPicPr>
            <a:picLocks noChangeAspect="1"/>
          </p:cNvPicPr>
          <p:nvPr/>
        </p:nvPicPr>
        <p:blipFill>
          <a:blip r:embed="rId5"/>
          <a:stretch>
            <a:fillRect/>
          </a:stretch>
        </p:blipFill>
        <p:spPr>
          <a:xfrm>
            <a:off x="3490533" y="3216900"/>
            <a:ext cx="1577636" cy="1518226"/>
          </a:xfrm>
          <a:prstGeom prst="rect">
            <a:avLst/>
          </a:prstGeom>
        </p:spPr>
      </p:pic>
      <p:pic>
        <p:nvPicPr>
          <p:cNvPr id="13" name="Picture 6" descr="Image result for nirvana albums">
            <a:extLst>
              <a:ext uri="{FF2B5EF4-FFF2-40B4-BE49-F238E27FC236}">
                <a16:creationId xmlns:a16="http://schemas.microsoft.com/office/drawing/2014/main" id="{A924373B-E176-4B88-AC61-DEF7BE8D1F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0146" y="2136022"/>
            <a:ext cx="2554657" cy="12405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sql server 7 logo">
            <a:extLst>
              <a:ext uri="{FF2B5EF4-FFF2-40B4-BE49-F238E27FC236}">
                <a16:creationId xmlns:a16="http://schemas.microsoft.com/office/drawing/2014/main" id="{4E6C4E69-E19C-4500-9B8C-D9DD2382CB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5516" y="2021960"/>
            <a:ext cx="1759751" cy="17597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789AC95-101C-4210-AF9B-A1A5A2CA0515}"/>
              </a:ext>
            </a:extLst>
          </p:cNvPr>
          <p:cNvPicPr>
            <a:picLocks noChangeAspect="1"/>
          </p:cNvPicPr>
          <p:nvPr/>
        </p:nvPicPr>
        <p:blipFill>
          <a:blip r:embed="rId8"/>
          <a:stretch>
            <a:fillRect/>
          </a:stretch>
        </p:blipFill>
        <p:spPr>
          <a:xfrm>
            <a:off x="10071599" y="3548305"/>
            <a:ext cx="2090713" cy="1566017"/>
          </a:xfrm>
          <a:prstGeom prst="rect">
            <a:avLst/>
          </a:prstGeom>
        </p:spPr>
      </p:pic>
      <p:pic>
        <p:nvPicPr>
          <p:cNvPr id="16" name="Picture 15">
            <a:extLst>
              <a:ext uri="{FF2B5EF4-FFF2-40B4-BE49-F238E27FC236}">
                <a16:creationId xmlns:a16="http://schemas.microsoft.com/office/drawing/2014/main" id="{54D95E6A-F832-4F18-9292-9276D0C473C9}"/>
              </a:ext>
            </a:extLst>
          </p:cNvPr>
          <p:cNvPicPr>
            <a:picLocks noChangeAspect="1"/>
          </p:cNvPicPr>
          <p:nvPr/>
        </p:nvPicPr>
        <p:blipFill>
          <a:blip r:embed="rId9"/>
          <a:stretch>
            <a:fillRect/>
          </a:stretch>
        </p:blipFill>
        <p:spPr>
          <a:xfrm>
            <a:off x="9452870" y="4880916"/>
            <a:ext cx="2043352" cy="525829"/>
          </a:xfrm>
          <a:prstGeom prst="rect">
            <a:avLst/>
          </a:prstGeom>
        </p:spPr>
      </p:pic>
      <p:pic>
        <p:nvPicPr>
          <p:cNvPr id="17" name="Picture 12" descr="https://ia801904.us.archive.org/3/items/IBMDB2UniversalDatabaseExpressEditionVersion8.1IPSOEM/IBM%20DB2%20Universal%20Database%20Express%20Edition%20Version%208.1%20(IPS%20OEM).jpg">
            <a:extLst>
              <a:ext uri="{FF2B5EF4-FFF2-40B4-BE49-F238E27FC236}">
                <a16:creationId xmlns:a16="http://schemas.microsoft.com/office/drawing/2014/main" id="{4CD02F89-EFF5-42BE-8807-664636CF93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7076" y="3429000"/>
            <a:ext cx="1490443" cy="147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33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a:t>OneAgent Plugin – Build and deploy plugin</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a:xfrm>
            <a:off x="3591498" y="1524000"/>
            <a:ext cx="7762301" cy="4883944"/>
          </a:xfrm>
        </p:spPr>
        <p:txBody>
          <a:bodyPr>
            <a:normAutofit lnSpcReduction="10000"/>
          </a:bodyPr>
          <a:lstStyle/>
          <a:p>
            <a:r>
              <a:rPr lang="en-US"/>
              <a:t>Build custom plugin</a:t>
            </a:r>
          </a:p>
          <a:p>
            <a:pPr lvl="1"/>
            <a:r>
              <a:rPr lang="en-US"/>
              <a:t>In a command prompt, navigate to the folder </a:t>
            </a:r>
            <a:br>
              <a:rPr lang="en-US"/>
            </a:br>
            <a:r>
              <a:rPr lang="en-US"/>
              <a:t>perform-2019\python\</a:t>
            </a:r>
            <a:r>
              <a:rPr lang="en-US" err="1"/>
              <a:t>hotday_oneagent_plugin</a:t>
            </a:r>
            <a:r>
              <a:rPr lang="en-US"/>
              <a:t>\__99_final__\</a:t>
            </a:r>
            <a:r>
              <a:rPr lang="en-US" err="1"/>
              <a:t>hotday_plugin</a:t>
            </a:r>
            <a:endParaRPr lang="en-US"/>
          </a:p>
          <a:p>
            <a:pPr lvl="1" fontAlgn="base"/>
            <a:r>
              <a:rPr lang="en-US"/>
              <a:t>Execute </a:t>
            </a:r>
            <a:r>
              <a:rPr lang="en-US" err="1"/>
              <a:t>oneagent_build_plugin</a:t>
            </a:r>
            <a:r>
              <a:rPr lang="en-US"/>
              <a:t> --</a:t>
            </a:r>
            <a:r>
              <a:rPr lang="en-US" err="1"/>
              <a:t>no_upload</a:t>
            </a:r>
            <a:endParaRPr lang="en-US"/>
          </a:p>
          <a:p>
            <a:pPr lvl="1" fontAlgn="base"/>
            <a:r>
              <a:rPr lang="en-US"/>
              <a:t>Upload the plugin manually, the path is in the output</a:t>
            </a:r>
          </a:p>
          <a:p>
            <a:pPr lvl="1" fontAlgn="base"/>
            <a:r>
              <a:rPr lang="en-US"/>
              <a:t>Click “Configure HOT Day Plugin”</a:t>
            </a:r>
          </a:p>
          <a:p>
            <a:pPr lvl="1" fontAlgn="base"/>
            <a:endParaRPr lang="en-US">
              <a:solidFill>
                <a:srgbClr val="FF0000"/>
              </a:solidFill>
              <a:highlight>
                <a:srgbClr val="FFFF00"/>
              </a:highlight>
            </a:endParaRPr>
          </a:p>
          <a:p>
            <a:pPr lvl="1" fontAlgn="base"/>
            <a:endParaRPr lang="en-US">
              <a:solidFill>
                <a:srgbClr val="FF0000"/>
              </a:solidFill>
              <a:highlight>
                <a:srgbClr val="FFFF00"/>
              </a:highlight>
            </a:endParaRPr>
          </a:p>
          <a:p>
            <a:pPr lvl="1" fontAlgn="base"/>
            <a:r>
              <a:rPr lang="en-US"/>
              <a:t>Set the port to 8080 and click “Save”</a:t>
            </a:r>
          </a:p>
          <a:p>
            <a:pPr lvl="1" fontAlgn="base"/>
            <a:endParaRPr lang="en-US">
              <a:solidFill>
                <a:srgbClr val="FF0000"/>
              </a:solidFill>
              <a:highlight>
                <a:srgbClr val="FFFF00"/>
              </a:highlight>
            </a:endParaRPr>
          </a:p>
          <a:p>
            <a:pPr lvl="1" fontAlgn="base"/>
            <a:endParaRPr lang="en-US">
              <a:solidFill>
                <a:srgbClr val="FF0000"/>
              </a:solidFill>
              <a:highlight>
                <a:srgbClr val="FFFF00"/>
              </a:highlight>
            </a:endParaRPr>
          </a:p>
          <a:p>
            <a:pPr lvl="1" fontAlgn="base"/>
            <a:endParaRPr lang="en-US">
              <a:solidFill>
                <a:srgbClr val="FF0000"/>
              </a:solidFill>
              <a:highlight>
                <a:srgbClr val="FFFF00"/>
              </a:highlight>
            </a:endParaRPr>
          </a:p>
          <a:p>
            <a:pPr lvl="1" fontAlgn="base"/>
            <a:endParaRPr lang="en-US">
              <a:solidFill>
                <a:srgbClr val="FF0000"/>
              </a:solidFill>
              <a:highlight>
                <a:srgbClr val="FFFF00"/>
              </a:highlight>
            </a:endParaRPr>
          </a:p>
          <a:p>
            <a:pPr lvl="1" fontAlgn="base"/>
            <a:r>
              <a:rPr lang="en-US">
                <a:solidFill>
                  <a:srgbClr val="FF0000"/>
                </a:solidFill>
                <a:highlight>
                  <a:srgbClr val="FFFF00"/>
                </a:highlight>
              </a:rPr>
              <a:t>Do not click the “Upgrade now” button</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E252390-AAE0-4D70-95E3-EA4635B17EA7}"/>
              </a:ext>
            </a:extLst>
          </p:cNvPr>
          <p:cNvPicPr>
            <a:picLocks noChangeAspect="1"/>
          </p:cNvPicPr>
          <p:nvPr/>
        </p:nvPicPr>
        <p:blipFill>
          <a:blip r:embed="rId2"/>
          <a:stretch>
            <a:fillRect/>
          </a:stretch>
        </p:blipFill>
        <p:spPr>
          <a:xfrm>
            <a:off x="4309830" y="3456874"/>
            <a:ext cx="7301657" cy="612818"/>
          </a:xfrm>
          <a:prstGeom prst="rect">
            <a:avLst/>
          </a:prstGeom>
        </p:spPr>
      </p:pic>
      <p:pic>
        <p:nvPicPr>
          <p:cNvPr id="6" name="Picture 5">
            <a:extLst>
              <a:ext uri="{FF2B5EF4-FFF2-40B4-BE49-F238E27FC236}">
                <a16:creationId xmlns:a16="http://schemas.microsoft.com/office/drawing/2014/main" id="{AE222D28-395B-467A-8A3C-C1F17159E7CD}"/>
              </a:ext>
            </a:extLst>
          </p:cNvPr>
          <p:cNvPicPr>
            <a:picLocks noChangeAspect="1"/>
          </p:cNvPicPr>
          <p:nvPr/>
        </p:nvPicPr>
        <p:blipFill>
          <a:blip r:embed="rId3"/>
          <a:stretch>
            <a:fillRect/>
          </a:stretch>
        </p:blipFill>
        <p:spPr>
          <a:xfrm>
            <a:off x="4309830" y="4456790"/>
            <a:ext cx="2710902" cy="1375190"/>
          </a:xfrm>
          <a:prstGeom prst="rect">
            <a:avLst/>
          </a:prstGeom>
        </p:spPr>
      </p:pic>
    </p:spTree>
    <p:extLst>
      <p:ext uri="{BB962C8B-B14F-4D97-AF65-F5344CB8AC3E}">
        <p14:creationId xmlns:p14="http://schemas.microsoft.com/office/powerpoint/2010/main" val="210839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a:t>OneAgent Plugin – Validate custom metrics</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a:xfrm>
            <a:off x="3591498" y="1524000"/>
            <a:ext cx="7762301" cy="4883944"/>
          </a:xfrm>
        </p:spPr>
        <p:txBody>
          <a:bodyPr>
            <a:normAutofit/>
          </a:bodyPr>
          <a:lstStyle/>
          <a:p>
            <a:r>
              <a:rPr lang="en-US"/>
              <a:t>Make sure that you see the JDBC Connection</a:t>
            </a:r>
            <a:br>
              <a:rPr lang="en-US"/>
            </a:br>
            <a:r>
              <a:rPr lang="en-US"/>
              <a:t>metrics for the process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7E8F515-6AC1-4D95-A37D-666D90737743}"/>
              </a:ext>
            </a:extLst>
          </p:cNvPr>
          <p:cNvPicPr>
            <a:picLocks noChangeAspect="1"/>
          </p:cNvPicPr>
          <p:nvPr/>
        </p:nvPicPr>
        <p:blipFill>
          <a:blip r:embed="rId2"/>
          <a:stretch>
            <a:fillRect/>
          </a:stretch>
        </p:blipFill>
        <p:spPr>
          <a:xfrm>
            <a:off x="3103668" y="2992992"/>
            <a:ext cx="5917081" cy="2293865"/>
          </a:xfrm>
          <a:prstGeom prst="rect">
            <a:avLst/>
          </a:prstGeom>
        </p:spPr>
      </p:pic>
      <p:pic>
        <p:nvPicPr>
          <p:cNvPr id="10" name="Picture 9">
            <a:extLst>
              <a:ext uri="{FF2B5EF4-FFF2-40B4-BE49-F238E27FC236}">
                <a16:creationId xmlns:a16="http://schemas.microsoft.com/office/drawing/2014/main" id="{9691CA51-5BF7-4E19-8E11-0F0790342045}"/>
              </a:ext>
            </a:extLst>
          </p:cNvPr>
          <p:cNvPicPr>
            <a:picLocks noChangeAspect="1"/>
          </p:cNvPicPr>
          <p:nvPr/>
        </p:nvPicPr>
        <p:blipFill>
          <a:blip r:embed="rId3"/>
          <a:stretch>
            <a:fillRect/>
          </a:stretch>
        </p:blipFill>
        <p:spPr>
          <a:xfrm>
            <a:off x="9094381" y="1218648"/>
            <a:ext cx="3005470" cy="4767152"/>
          </a:xfrm>
          <a:prstGeom prst="rect">
            <a:avLst/>
          </a:prstGeom>
        </p:spPr>
      </p:pic>
    </p:spTree>
    <p:extLst>
      <p:ext uri="{BB962C8B-B14F-4D97-AF65-F5344CB8AC3E}">
        <p14:creationId xmlns:p14="http://schemas.microsoft.com/office/powerpoint/2010/main" val="337229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a:t>OneAgent Plugin – Custom metrics as root cause</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normAutofit/>
          </a:bodyPr>
          <a:lstStyle/>
          <a:p>
            <a:r>
              <a:rPr lang="en-US"/>
              <a:t>Trigger a problem</a:t>
            </a:r>
          </a:p>
          <a:p>
            <a:pPr lvl="1"/>
            <a:r>
              <a:rPr lang="en-US"/>
              <a:t>Navigate to http://localhost:8080/</a:t>
            </a:r>
          </a:p>
          <a:p>
            <a:pPr lvl="1"/>
            <a:r>
              <a:rPr lang="en-US"/>
              <a:t>Click on “destabilize”</a:t>
            </a:r>
          </a:p>
          <a:p>
            <a:endParaRPr lang="en-US"/>
          </a:p>
          <a:p>
            <a:endParaRPr lang="en-US"/>
          </a:p>
          <a:p>
            <a:endParaRPr lang="en-US"/>
          </a:p>
          <a:p>
            <a:endParaRPr lang="en-US"/>
          </a:p>
          <a:p>
            <a:r>
              <a:rPr lang="en-US"/>
              <a:t>Find the service related problem reported on by the Dynatrace AI</a:t>
            </a:r>
          </a:p>
          <a:p>
            <a:r>
              <a:rPr lang="en-US"/>
              <a:t>Make sure that the problem sees a custom metric as the root cause of the problem</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608B69C-09E1-4432-A255-F6F431ED84AB}"/>
              </a:ext>
            </a:extLst>
          </p:cNvPr>
          <p:cNvPicPr>
            <a:picLocks noChangeAspect="1"/>
          </p:cNvPicPr>
          <p:nvPr/>
        </p:nvPicPr>
        <p:blipFill>
          <a:blip r:embed="rId2"/>
          <a:stretch>
            <a:fillRect/>
          </a:stretch>
        </p:blipFill>
        <p:spPr>
          <a:xfrm>
            <a:off x="4278232" y="2667978"/>
            <a:ext cx="3791479" cy="1848108"/>
          </a:xfrm>
          <a:prstGeom prst="rect">
            <a:avLst/>
          </a:prstGeom>
        </p:spPr>
      </p:pic>
    </p:spTree>
    <p:extLst>
      <p:ext uri="{BB962C8B-B14F-4D97-AF65-F5344CB8AC3E}">
        <p14:creationId xmlns:p14="http://schemas.microsoft.com/office/powerpoint/2010/main" val="173919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a:t>OneAgent Plugin – AI 1.0</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normAutofit/>
          </a:bodyPr>
          <a:lstStyle/>
          <a:p>
            <a:r>
              <a:rPr lang="en-US"/>
              <a:t>Custom metric as root cause thanks to raising a problem on the process.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E6E69CF-E533-4988-9CD9-C3F9E04D0160}"/>
              </a:ext>
            </a:extLst>
          </p:cNvPr>
          <p:cNvPicPr>
            <a:picLocks noChangeAspect="1"/>
          </p:cNvPicPr>
          <p:nvPr/>
        </p:nvPicPr>
        <p:blipFill>
          <a:blip r:embed="rId2"/>
          <a:stretch>
            <a:fillRect/>
          </a:stretch>
        </p:blipFill>
        <p:spPr>
          <a:xfrm>
            <a:off x="4984343" y="2218661"/>
            <a:ext cx="5641128" cy="4464377"/>
          </a:xfrm>
          <a:prstGeom prst="rect">
            <a:avLst/>
          </a:prstGeom>
        </p:spPr>
      </p:pic>
    </p:spTree>
    <p:extLst>
      <p:ext uri="{BB962C8B-B14F-4D97-AF65-F5344CB8AC3E}">
        <p14:creationId xmlns:p14="http://schemas.microsoft.com/office/powerpoint/2010/main" val="263721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a:t>OneAgent Plugin – AI 2.0</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normAutofit/>
          </a:bodyPr>
          <a:lstStyle/>
          <a:p>
            <a:r>
              <a:rPr lang="en-US"/>
              <a:t>Custom metric as root cause without fixed threshold thanks to metric anomaly detection</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C0956A4-0E05-4B61-AB74-548B0946B351}"/>
              </a:ext>
            </a:extLst>
          </p:cNvPr>
          <p:cNvPicPr>
            <a:picLocks noChangeAspect="1"/>
          </p:cNvPicPr>
          <p:nvPr/>
        </p:nvPicPr>
        <p:blipFill>
          <a:blip r:embed="rId2"/>
          <a:stretch>
            <a:fillRect/>
          </a:stretch>
        </p:blipFill>
        <p:spPr>
          <a:xfrm>
            <a:off x="3919972" y="2214293"/>
            <a:ext cx="6493535" cy="4533837"/>
          </a:xfrm>
          <a:prstGeom prst="rect">
            <a:avLst/>
          </a:prstGeom>
        </p:spPr>
      </p:pic>
    </p:spTree>
    <p:extLst>
      <p:ext uri="{BB962C8B-B14F-4D97-AF65-F5344CB8AC3E}">
        <p14:creationId xmlns:p14="http://schemas.microsoft.com/office/powerpoint/2010/main" val="52841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a:t>OneAgent Plugin – Simulator</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normAutofit/>
          </a:bodyPr>
          <a:lstStyle/>
          <a:p>
            <a:r>
              <a:rPr lang="en-US"/>
              <a:t>Don’t want to send data to Dynatrace while developing?</a:t>
            </a:r>
          </a:p>
          <a:p>
            <a:r>
              <a:rPr lang="en-US" err="1"/>
              <a:t>simulator_snapshot.json</a:t>
            </a:r>
            <a:r>
              <a:rPr lang="en-US"/>
              <a:t> </a:t>
            </a:r>
          </a:p>
          <a:p>
            <a:pPr lvl="1"/>
            <a:r>
              <a:rPr lang="en-US"/>
              <a:t>Contains the process information normally passed from the OneAgent, for example process type and process arguments</a:t>
            </a:r>
          </a:p>
          <a:p>
            <a:pPr lvl="1"/>
            <a:r>
              <a:rPr lang="en-US"/>
              <a:t>Example found in demo plugins</a:t>
            </a:r>
          </a:p>
          <a:p>
            <a:pPr lvl="1"/>
            <a:r>
              <a:rPr lang="en-US"/>
              <a:t>Manually provide the snapshot information</a:t>
            </a:r>
          </a:p>
          <a:p>
            <a:pPr lvl="2"/>
            <a:r>
              <a:rPr lang="en-US"/>
              <a:t>Current snapshot found in C:\ProgramData\dynatrace\oneagent\log\</a:t>
            </a:r>
            <a:br>
              <a:rPr lang="en-US"/>
            </a:br>
            <a:r>
              <a:rPr lang="en-US"/>
              <a:t>plugin\pluginDevLoggerOsAgentDefault.log</a:t>
            </a:r>
          </a:p>
          <a:p>
            <a:r>
              <a:rPr lang="en-US"/>
              <a:t>Run the plugin manually in a command prompt using </a:t>
            </a:r>
            <a:r>
              <a:rPr lang="en-US" err="1"/>
              <a:t>oneagent_sim</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t>OneAgent Plugin</a:t>
            </a:r>
          </a:p>
          <a:p>
            <a:r>
              <a:rPr lang="en-US">
                <a:solidFill>
                  <a:schemeClr val="bg1">
                    <a:alpha val="20000"/>
                  </a:schemeClr>
                </a:solidFill>
              </a:rPr>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045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4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ActiveGate Plugin</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Required components</a:t>
            </a:r>
          </a:p>
          <a:p>
            <a:pPr lvl="1"/>
            <a:r>
              <a:rPr lang="en-US"/>
              <a:t>Definition – </a:t>
            </a:r>
            <a:r>
              <a:rPr lang="en-US" err="1"/>
              <a:t>plugin.json</a:t>
            </a:r>
            <a:endParaRPr lang="en-US"/>
          </a:p>
          <a:p>
            <a:pPr lvl="1"/>
            <a:r>
              <a:rPr lang="en-US"/>
              <a:t>Python code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a:t>Active 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986EC2CC-991D-5C42-9F5E-51253683AE88}"/>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79731D24-C866-6044-A2DD-2BDDB91426D5}"/>
              </a:ext>
            </a:extLst>
          </p:cNvPr>
          <p:cNvSpPr/>
          <p:nvPr/>
        </p:nvSpPr>
        <p:spPr>
          <a:xfrm rot="16200000">
            <a:off x="2547696" y="399856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9" name="Content Placeholder 4">
            <a:extLst>
              <a:ext uri="{FF2B5EF4-FFF2-40B4-BE49-F238E27FC236}">
                <a16:creationId xmlns:a16="http://schemas.microsoft.com/office/drawing/2014/main" id="{79C7F12D-03AF-41F5-ABD1-00F65049794F}"/>
              </a:ext>
            </a:extLst>
          </p:cNvPr>
          <p:cNvPicPr>
            <a:picLocks noChangeAspect="1"/>
          </p:cNvPicPr>
          <p:nvPr/>
        </p:nvPicPr>
        <p:blipFill>
          <a:blip r:embed="rId2"/>
          <a:stretch>
            <a:fillRect/>
          </a:stretch>
        </p:blipFill>
        <p:spPr>
          <a:xfrm>
            <a:off x="3834607" y="3032178"/>
            <a:ext cx="7762302" cy="3098710"/>
          </a:xfrm>
          <a:prstGeom prst="rect">
            <a:avLst/>
          </a:prstGeom>
        </p:spPr>
      </p:pic>
    </p:spTree>
    <p:extLst>
      <p:ext uri="{BB962C8B-B14F-4D97-AF65-F5344CB8AC3E}">
        <p14:creationId xmlns:p14="http://schemas.microsoft.com/office/powerpoint/2010/main" val="17500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latin typeface="Bernina Sans"/>
              </a:rPr>
              <a:t>Install an </a:t>
            </a:r>
            <a:r>
              <a:rPr lang="en-US" err="1">
                <a:latin typeface="Bernina Sans"/>
              </a:rPr>
              <a:t>ActiveGate</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endParaRPr lang="en-US"/>
          </a:p>
          <a:p>
            <a:pPr lvl="1"/>
            <a:r>
              <a:rPr lang="en-US" err="1"/>
              <a:t>Aenean</a:t>
            </a:r>
            <a:r>
              <a:rPr lang="en-US"/>
              <a:t> </a:t>
            </a:r>
            <a:r>
              <a:rPr lang="en-US" err="1"/>
              <a:t>mollis</a:t>
            </a:r>
            <a:r>
              <a:rPr lang="en-US"/>
              <a:t> </a:t>
            </a:r>
            <a:r>
              <a:rPr lang="en-US" err="1"/>
              <a:t>nunc</a:t>
            </a:r>
            <a:r>
              <a:rPr lang="en-US"/>
              <a:t> </a:t>
            </a:r>
          </a:p>
          <a:p>
            <a:pPr lvl="1"/>
            <a:r>
              <a:rPr lang="en-US" err="1"/>
              <a:t>Etiam</a:t>
            </a:r>
            <a:r>
              <a:rPr lang="en-US"/>
              <a:t> </a:t>
            </a:r>
            <a:r>
              <a:rPr lang="en-US" err="1"/>
              <a:t>egestas</a:t>
            </a:r>
            <a:r>
              <a:rPr lang="en-US"/>
              <a:t> </a:t>
            </a:r>
            <a:r>
              <a:rPr lang="en-US" err="1"/>
              <a:t>orci</a:t>
            </a:r>
            <a:r>
              <a:rPr lang="en-US"/>
              <a:t> </a:t>
            </a:r>
          </a:p>
          <a:p>
            <a:pPr lvl="2"/>
            <a:r>
              <a:rPr lang="en-US"/>
              <a:t>Integer non </a:t>
            </a:r>
            <a:r>
              <a:rPr lang="en-US" err="1"/>
              <a:t>neque</a:t>
            </a:r>
            <a:r>
              <a:rPr lang="en-US"/>
              <a:t> id </a:t>
            </a:r>
            <a:r>
              <a:rPr lang="en-US" err="1"/>
              <a:t>metus</a:t>
            </a:r>
            <a:r>
              <a:rPr lang="en-US"/>
              <a:t> </a:t>
            </a:r>
            <a:r>
              <a:rPr lang="en-US" err="1"/>
              <a:t>ornare</a:t>
            </a:r>
            <a:r>
              <a:rPr lang="en-US"/>
              <a:t> </a:t>
            </a:r>
            <a:r>
              <a:rPr lang="en-US" err="1"/>
              <a:t>fringilla</a:t>
            </a:r>
            <a:endParaRPr lang="en-US"/>
          </a:p>
          <a:p>
            <a:r>
              <a:rPr lang="en-US" err="1"/>
              <a:t>Proin</a:t>
            </a:r>
            <a:r>
              <a:rPr lang="en-US"/>
              <a:t> </a:t>
            </a:r>
            <a:r>
              <a:rPr lang="en-US" err="1"/>
              <a:t>egestas</a:t>
            </a:r>
            <a:r>
              <a:rPr lang="en-US"/>
              <a:t> vitae </a:t>
            </a:r>
            <a:r>
              <a:rPr lang="en-US" err="1"/>
              <a:t>est</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85000" lnSpcReduction="20000"/>
          </a:bodyPr>
          <a:lstStyle/>
          <a:p>
            <a:r>
              <a:rPr lang="en-US"/>
              <a:t>Check Deployment Status</a:t>
            </a:r>
          </a:p>
          <a:p>
            <a:r>
              <a:rPr lang="en-US">
                <a:solidFill>
                  <a:schemeClr val="bg1">
                    <a:alpha val="20000"/>
                  </a:schemeClr>
                </a:solidFill>
              </a:rPr>
              <a:t>Download &amp; Install Active Gate</a:t>
            </a:r>
          </a:p>
          <a:p>
            <a:r>
              <a:rPr lang="en-US">
                <a:solidFill>
                  <a:schemeClr val="bg1">
                    <a:alpha val="20000"/>
                  </a:schemeClr>
                </a:solidFill>
              </a:rPr>
              <a:t>Download &amp; Install Plugin Module</a:t>
            </a:r>
          </a:p>
          <a:p>
            <a:r>
              <a:rPr lang="en-US">
                <a:solidFill>
                  <a:schemeClr val="bg1">
                    <a:alpha val="20000"/>
                  </a:schemeClr>
                </a:solidFill>
              </a:rPr>
              <a:t>Validate Installation</a:t>
            </a:r>
          </a:p>
          <a:p>
            <a:r>
              <a:rPr lang="en-US">
                <a:solidFill>
                  <a:schemeClr val="bg1">
                    <a:alpha val="20000"/>
                  </a:schemeClr>
                </a:solidFill>
              </a:rPr>
              <a:t> </a:t>
            </a:r>
          </a:p>
          <a:p>
            <a:r>
              <a:rPr lang="en-US">
                <a:solidFill>
                  <a:schemeClr val="bg1">
                    <a:alpha val="20000"/>
                  </a:schemeClr>
                </a:solidFill>
              </a:rPr>
              <a:t> </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fontScale="92500" lnSpcReduction="10000"/>
          </a:bodyPr>
          <a:lstStyle/>
          <a:p>
            <a:r>
              <a:rPr lang="en-US"/>
              <a:t>Installation Instructions</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CC6B0F4-5A0E-4927-B248-A557FAA4DCAD}"/>
              </a:ext>
            </a:extLst>
          </p:cNvPr>
          <p:cNvPicPr>
            <a:picLocks noChangeAspect="1"/>
          </p:cNvPicPr>
          <p:nvPr/>
        </p:nvPicPr>
        <p:blipFill>
          <a:blip r:embed="rId2"/>
          <a:stretch>
            <a:fillRect/>
          </a:stretch>
        </p:blipFill>
        <p:spPr>
          <a:xfrm>
            <a:off x="3591498" y="1597471"/>
            <a:ext cx="8010698" cy="4506018"/>
          </a:xfrm>
          <a:prstGeom prst="rect">
            <a:avLst/>
          </a:prstGeom>
        </p:spPr>
      </p:pic>
    </p:spTree>
    <p:extLst>
      <p:ext uri="{BB962C8B-B14F-4D97-AF65-F5344CB8AC3E}">
        <p14:creationId xmlns:p14="http://schemas.microsoft.com/office/powerpoint/2010/main" val="65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latin typeface="Bernina Sans"/>
              </a:rPr>
              <a:t>Install an </a:t>
            </a:r>
            <a:r>
              <a:rPr lang="en-US" err="1">
                <a:latin typeface="Bernina Sans"/>
              </a:rPr>
              <a:t>ActiveGate</a:t>
            </a:r>
            <a:endParaRPr lang="en-US" err="1"/>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endParaRPr lang="en-US"/>
          </a:p>
          <a:p>
            <a:pPr lvl="1"/>
            <a:r>
              <a:rPr lang="en-US" err="1"/>
              <a:t>Aenean</a:t>
            </a:r>
            <a:r>
              <a:rPr lang="en-US"/>
              <a:t> </a:t>
            </a:r>
            <a:r>
              <a:rPr lang="en-US" err="1"/>
              <a:t>mollis</a:t>
            </a:r>
            <a:r>
              <a:rPr lang="en-US"/>
              <a:t> </a:t>
            </a:r>
            <a:r>
              <a:rPr lang="en-US" err="1"/>
              <a:t>nunc</a:t>
            </a:r>
            <a:r>
              <a:rPr lang="en-US"/>
              <a:t> </a:t>
            </a:r>
          </a:p>
          <a:p>
            <a:pPr lvl="1"/>
            <a:r>
              <a:rPr lang="en-US" err="1"/>
              <a:t>Etiam</a:t>
            </a:r>
            <a:r>
              <a:rPr lang="en-US"/>
              <a:t> </a:t>
            </a:r>
            <a:r>
              <a:rPr lang="en-US" err="1"/>
              <a:t>egestas</a:t>
            </a:r>
            <a:r>
              <a:rPr lang="en-US"/>
              <a:t> </a:t>
            </a:r>
            <a:r>
              <a:rPr lang="en-US" err="1"/>
              <a:t>orci</a:t>
            </a:r>
            <a:r>
              <a:rPr lang="en-US"/>
              <a:t> </a:t>
            </a:r>
          </a:p>
          <a:p>
            <a:pPr lvl="2"/>
            <a:r>
              <a:rPr lang="en-US"/>
              <a:t>Integer non </a:t>
            </a:r>
            <a:r>
              <a:rPr lang="en-US" err="1"/>
              <a:t>neque</a:t>
            </a:r>
            <a:r>
              <a:rPr lang="en-US"/>
              <a:t> id </a:t>
            </a:r>
            <a:r>
              <a:rPr lang="en-US" err="1"/>
              <a:t>metus</a:t>
            </a:r>
            <a:r>
              <a:rPr lang="en-US"/>
              <a:t> </a:t>
            </a:r>
            <a:r>
              <a:rPr lang="en-US" err="1"/>
              <a:t>ornare</a:t>
            </a:r>
            <a:r>
              <a:rPr lang="en-US"/>
              <a:t> </a:t>
            </a:r>
            <a:r>
              <a:rPr lang="en-US" err="1"/>
              <a:t>fringilla</a:t>
            </a:r>
            <a:endParaRPr lang="en-US"/>
          </a:p>
          <a:p>
            <a:r>
              <a:rPr lang="en-US" err="1"/>
              <a:t>Proin</a:t>
            </a:r>
            <a:r>
              <a:rPr lang="en-US"/>
              <a:t> </a:t>
            </a:r>
            <a:r>
              <a:rPr lang="en-US" err="1"/>
              <a:t>egestas</a:t>
            </a:r>
            <a:r>
              <a:rPr lang="en-US"/>
              <a:t> vitae </a:t>
            </a:r>
            <a:r>
              <a:rPr lang="en-US" err="1"/>
              <a:t>est</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lnSpcReduction="10000"/>
          </a:bodyPr>
          <a:lstStyle/>
          <a:p>
            <a:r>
              <a:rPr lang="en-US">
                <a:solidFill>
                  <a:schemeClr val="bg1">
                    <a:alpha val="20000"/>
                  </a:schemeClr>
                </a:solidFill>
              </a:rPr>
              <a:t>Deployment Status</a:t>
            </a:r>
          </a:p>
          <a:p>
            <a:r>
              <a:rPr lang="en-US"/>
              <a:t>Download &amp; Install Active Gate</a:t>
            </a:r>
          </a:p>
          <a:p>
            <a:r>
              <a:rPr lang="en-US">
                <a:solidFill>
                  <a:schemeClr val="bg1">
                    <a:alpha val="20000"/>
                  </a:schemeClr>
                </a:solidFill>
              </a:rPr>
              <a:t>Download &amp; Install Plugin Module</a:t>
            </a:r>
          </a:p>
          <a:p>
            <a:r>
              <a:rPr lang="en-US">
                <a:solidFill>
                  <a:schemeClr val="bg1">
                    <a:alpha val="20000"/>
                  </a:schemeClr>
                </a:solidFill>
              </a:rPr>
              <a:t>Validate Installation</a:t>
            </a:r>
          </a:p>
          <a:p>
            <a:r>
              <a:rPr lang="en-US">
                <a:solidFill>
                  <a:schemeClr val="bg1">
                    <a:alpha val="20000"/>
                  </a:schemeClr>
                </a:solidFill>
              </a:rPr>
              <a:t> </a:t>
            </a:r>
          </a:p>
          <a:p>
            <a:r>
              <a:rPr lang="en-US">
                <a:solidFill>
                  <a:schemeClr val="bg1">
                    <a:alpha val="20000"/>
                  </a:schemeClr>
                </a:solidFill>
              </a:rPr>
              <a:t> </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fontScale="92500" lnSpcReduction="10000"/>
          </a:bodyPr>
          <a:lstStyle/>
          <a:p>
            <a:r>
              <a:rPr lang="en-US"/>
              <a:t>Installation Instructions</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255097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5CE5E69F-8AD1-4CE3-BA56-8BABA99A78BF}"/>
              </a:ext>
            </a:extLst>
          </p:cNvPr>
          <p:cNvPicPr>
            <a:picLocks noChangeAspect="1"/>
          </p:cNvPicPr>
          <p:nvPr/>
        </p:nvPicPr>
        <p:blipFill>
          <a:blip r:embed="rId2"/>
          <a:stretch>
            <a:fillRect/>
          </a:stretch>
        </p:blipFill>
        <p:spPr>
          <a:xfrm>
            <a:off x="3591497" y="1597471"/>
            <a:ext cx="8010699" cy="4506018"/>
          </a:xfrm>
          <a:prstGeom prst="rect">
            <a:avLst/>
          </a:prstGeom>
        </p:spPr>
      </p:pic>
    </p:spTree>
    <p:extLst>
      <p:ext uri="{BB962C8B-B14F-4D97-AF65-F5344CB8AC3E}">
        <p14:creationId xmlns:p14="http://schemas.microsoft.com/office/powerpoint/2010/main" val="23604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latin typeface="Bernina Sans"/>
              </a:rPr>
              <a:t>Install an </a:t>
            </a:r>
            <a:r>
              <a:rPr lang="en-US" err="1">
                <a:latin typeface="Bernina Sans"/>
              </a:rPr>
              <a:t>ActiveGate</a:t>
            </a:r>
            <a:endParaRPr lang="en-US" err="1"/>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endParaRPr lang="en-US"/>
          </a:p>
          <a:p>
            <a:pPr lvl="1"/>
            <a:r>
              <a:rPr lang="en-US" err="1"/>
              <a:t>Aenean</a:t>
            </a:r>
            <a:r>
              <a:rPr lang="en-US"/>
              <a:t> </a:t>
            </a:r>
            <a:r>
              <a:rPr lang="en-US" err="1"/>
              <a:t>mollis</a:t>
            </a:r>
            <a:r>
              <a:rPr lang="en-US"/>
              <a:t> </a:t>
            </a:r>
            <a:r>
              <a:rPr lang="en-US" err="1"/>
              <a:t>nunc</a:t>
            </a:r>
            <a:r>
              <a:rPr lang="en-US"/>
              <a:t> </a:t>
            </a:r>
          </a:p>
          <a:p>
            <a:pPr lvl="1"/>
            <a:r>
              <a:rPr lang="en-US" err="1"/>
              <a:t>Etiam</a:t>
            </a:r>
            <a:r>
              <a:rPr lang="en-US"/>
              <a:t> </a:t>
            </a:r>
            <a:r>
              <a:rPr lang="en-US" err="1"/>
              <a:t>egestas</a:t>
            </a:r>
            <a:r>
              <a:rPr lang="en-US"/>
              <a:t> </a:t>
            </a:r>
            <a:r>
              <a:rPr lang="en-US" err="1"/>
              <a:t>orci</a:t>
            </a:r>
            <a:r>
              <a:rPr lang="en-US"/>
              <a:t> </a:t>
            </a:r>
          </a:p>
          <a:p>
            <a:pPr lvl="2"/>
            <a:r>
              <a:rPr lang="en-US"/>
              <a:t>Integer non </a:t>
            </a:r>
            <a:r>
              <a:rPr lang="en-US" err="1"/>
              <a:t>neque</a:t>
            </a:r>
            <a:r>
              <a:rPr lang="en-US"/>
              <a:t> id </a:t>
            </a:r>
            <a:r>
              <a:rPr lang="en-US" err="1"/>
              <a:t>metus</a:t>
            </a:r>
            <a:r>
              <a:rPr lang="en-US"/>
              <a:t> </a:t>
            </a:r>
            <a:r>
              <a:rPr lang="en-US" err="1"/>
              <a:t>ornare</a:t>
            </a:r>
            <a:r>
              <a:rPr lang="en-US"/>
              <a:t> </a:t>
            </a:r>
            <a:r>
              <a:rPr lang="en-US" err="1"/>
              <a:t>fringilla</a:t>
            </a:r>
            <a:endParaRPr lang="en-US"/>
          </a:p>
          <a:p>
            <a:r>
              <a:rPr lang="en-US" err="1"/>
              <a:t>Proin</a:t>
            </a:r>
            <a:r>
              <a:rPr lang="en-US"/>
              <a:t> </a:t>
            </a:r>
            <a:r>
              <a:rPr lang="en-US" err="1"/>
              <a:t>egestas</a:t>
            </a:r>
            <a:r>
              <a:rPr lang="en-US"/>
              <a:t> vitae </a:t>
            </a:r>
            <a:r>
              <a:rPr lang="en-US" err="1"/>
              <a:t>est</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lnSpcReduction="10000"/>
          </a:bodyPr>
          <a:lstStyle/>
          <a:p>
            <a:r>
              <a:rPr lang="en-US">
                <a:solidFill>
                  <a:schemeClr val="bg1">
                    <a:alpha val="20000"/>
                  </a:schemeClr>
                </a:solidFill>
              </a:rPr>
              <a:t>Deployment Status</a:t>
            </a:r>
          </a:p>
          <a:p>
            <a:r>
              <a:rPr lang="en-US"/>
              <a:t>Download &amp; Install Active Gate</a:t>
            </a:r>
          </a:p>
          <a:p>
            <a:r>
              <a:rPr lang="en-US">
                <a:solidFill>
                  <a:schemeClr val="bg1">
                    <a:alpha val="20000"/>
                  </a:schemeClr>
                </a:solidFill>
              </a:rPr>
              <a:t>Download &amp; Install Plugin Module</a:t>
            </a:r>
          </a:p>
          <a:p>
            <a:r>
              <a:rPr lang="en-US">
                <a:solidFill>
                  <a:schemeClr val="bg1">
                    <a:alpha val="20000"/>
                  </a:schemeClr>
                </a:solidFill>
              </a:rPr>
              <a:t>Validate Installation</a:t>
            </a:r>
          </a:p>
          <a:p>
            <a:r>
              <a:rPr lang="en-US">
                <a:solidFill>
                  <a:schemeClr val="bg1">
                    <a:alpha val="20000"/>
                  </a:schemeClr>
                </a:solidFill>
              </a:rPr>
              <a:t> </a:t>
            </a:r>
          </a:p>
          <a:p>
            <a:r>
              <a:rPr lang="en-US">
                <a:solidFill>
                  <a:schemeClr val="bg1">
                    <a:alpha val="20000"/>
                  </a:schemeClr>
                </a:solidFill>
              </a:rPr>
              <a:t> </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fontScale="92500" lnSpcReduction="10000"/>
          </a:bodyPr>
          <a:lstStyle/>
          <a:p>
            <a:r>
              <a:rPr lang="en-US"/>
              <a:t>Installation Instructions</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BA78812-6758-4370-9ADD-33C2E290C254}"/>
              </a:ext>
            </a:extLst>
          </p:cNvPr>
          <p:cNvPicPr>
            <a:picLocks noChangeAspect="1"/>
          </p:cNvPicPr>
          <p:nvPr/>
        </p:nvPicPr>
        <p:blipFill>
          <a:blip r:embed="rId2"/>
          <a:stretch>
            <a:fillRect/>
          </a:stretch>
        </p:blipFill>
        <p:spPr>
          <a:xfrm>
            <a:off x="3591499" y="1597472"/>
            <a:ext cx="8010698" cy="4506017"/>
          </a:xfrm>
          <a:prstGeom prst="rect">
            <a:avLst/>
          </a:prstGeom>
        </p:spPr>
      </p:pic>
      <p:sp>
        <p:nvSpPr>
          <p:cNvPr id="10" name="Triangle 7">
            <a:extLst>
              <a:ext uri="{FF2B5EF4-FFF2-40B4-BE49-F238E27FC236}">
                <a16:creationId xmlns:a16="http://schemas.microsoft.com/office/drawing/2014/main" id="{F688D740-21F4-4CE0-9C44-248644650ECA}"/>
              </a:ext>
            </a:extLst>
          </p:cNvPr>
          <p:cNvSpPr/>
          <p:nvPr/>
        </p:nvSpPr>
        <p:spPr>
          <a:xfrm rot="16200000">
            <a:off x="2547696" y="255097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57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noProof="0"/>
              <a:t>2019 Databases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noProof="0"/>
              <a:t>Overview</a:t>
            </a:r>
          </a:p>
          <a:p>
            <a:r>
              <a:rPr lang="en-US" noProof="0">
                <a:solidFill>
                  <a:schemeClr val="bg1">
                    <a:alpha val="20000"/>
                  </a:schemeClr>
                </a:solidFill>
              </a:rPr>
              <a:t>Set up environment</a:t>
            </a:r>
          </a:p>
          <a:p>
            <a:r>
              <a:rPr lang="en-US" noProof="0">
                <a:solidFill>
                  <a:schemeClr val="bg1">
                    <a:alpha val="20000"/>
                  </a:schemeClr>
                </a:solidFill>
              </a:rPr>
              <a:t>OneAgent Plugin</a:t>
            </a:r>
          </a:p>
          <a:p>
            <a:r>
              <a:rPr lang="en-US" noProof="0">
                <a:solidFill>
                  <a:schemeClr val="bg1">
                    <a:alpha val="20000"/>
                  </a:schemeClr>
                </a:solidFill>
              </a:rPr>
              <a:t>ActiveGate Plugin</a:t>
            </a:r>
          </a:p>
          <a:p>
            <a:r>
              <a:rPr lang="en-US" noProof="0">
                <a:solidFill>
                  <a:schemeClr val="bg1">
                    <a:alpha val="20000"/>
                  </a:schemeClr>
                </a:solidFill>
              </a:rPr>
              <a:t>API</a:t>
            </a:r>
          </a:p>
          <a:p>
            <a:r>
              <a:rPr lang="en-US" noProof="0">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D2E723F3-526B-420E-8DEA-859CB11DE341}"/>
              </a:ext>
            </a:extLst>
          </p:cNvPr>
          <p:cNvPicPr>
            <a:picLocks noChangeAspect="1"/>
          </p:cNvPicPr>
          <p:nvPr/>
        </p:nvPicPr>
        <p:blipFill>
          <a:blip r:embed="rId3"/>
          <a:stretch>
            <a:fillRect/>
          </a:stretch>
        </p:blipFill>
        <p:spPr>
          <a:xfrm>
            <a:off x="3119604" y="1919269"/>
            <a:ext cx="9072396" cy="3019462"/>
          </a:xfrm>
          <a:prstGeom prst="rect">
            <a:avLst/>
          </a:prstGeom>
        </p:spPr>
      </p:pic>
    </p:spTree>
    <p:extLst>
      <p:ext uri="{BB962C8B-B14F-4D97-AF65-F5344CB8AC3E}">
        <p14:creationId xmlns:p14="http://schemas.microsoft.com/office/powerpoint/2010/main" val="226490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latin typeface="Bernina Sans"/>
              </a:rPr>
              <a:t>Install an </a:t>
            </a:r>
            <a:r>
              <a:rPr lang="en-US" err="1">
                <a:latin typeface="Bernina Sans"/>
              </a:rPr>
              <a:t>ActiveGate</a:t>
            </a:r>
            <a:endParaRPr lang="en-US" err="1"/>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endParaRPr lang="en-US"/>
          </a:p>
          <a:p>
            <a:pPr lvl="1"/>
            <a:r>
              <a:rPr lang="en-US" err="1"/>
              <a:t>Aenean</a:t>
            </a:r>
            <a:r>
              <a:rPr lang="en-US"/>
              <a:t> </a:t>
            </a:r>
            <a:r>
              <a:rPr lang="en-US" err="1"/>
              <a:t>mollis</a:t>
            </a:r>
            <a:r>
              <a:rPr lang="en-US"/>
              <a:t> </a:t>
            </a:r>
            <a:r>
              <a:rPr lang="en-US" err="1"/>
              <a:t>nunc</a:t>
            </a:r>
            <a:r>
              <a:rPr lang="en-US"/>
              <a:t> </a:t>
            </a:r>
          </a:p>
          <a:p>
            <a:pPr lvl="1"/>
            <a:r>
              <a:rPr lang="en-US" err="1"/>
              <a:t>Etiam</a:t>
            </a:r>
            <a:r>
              <a:rPr lang="en-US"/>
              <a:t> </a:t>
            </a:r>
            <a:r>
              <a:rPr lang="en-US" err="1"/>
              <a:t>egestas</a:t>
            </a:r>
            <a:r>
              <a:rPr lang="en-US"/>
              <a:t> </a:t>
            </a:r>
            <a:r>
              <a:rPr lang="en-US" err="1"/>
              <a:t>orci</a:t>
            </a:r>
            <a:r>
              <a:rPr lang="en-US"/>
              <a:t> </a:t>
            </a:r>
          </a:p>
          <a:p>
            <a:pPr lvl="2"/>
            <a:r>
              <a:rPr lang="en-US"/>
              <a:t>Integer non </a:t>
            </a:r>
            <a:r>
              <a:rPr lang="en-US" err="1"/>
              <a:t>neque</a:t>
            </a:r>
            <a:r>
              <a:rPr lang="en-US"/>
              <a:t> id </a:t>
            </a:r>
            <a:r>
              <a:rPr lang="en-US" err="1"/>
              <a:t>metus</a:t>
            </a:r>
            <a:r>
              <a:rPr lang="en-US"/>
              <a:t> </a:t>
            </a:r>
            <a:r>
              <a:rPr lang="en-US" err="1"/>
              <a:t>ornare</a:t>
            </a:r>
            <a:r>
              <a:rPr lang="en-US"/>
              <a:t> </a:t>
            </a:r>
            <a:r>
              <a:rPr lang="en-US" err="1"/>
              <a:t>fringilla</a:t>
            </a:r>
            <a:endParaRPr lang="en-US"/>
          </a:p>
          <a:p>
            <a:r>
              <a:rPr lang="en-US" err="1"/>
              <a:t>Proin</a:t>
            </a:r>
            <a:r>
              <a:rPr lang="en-US"/>
              <a:t> </a:t>
            </a:r>
            <a:r>
              <a:rPr lang="en-US" err="1"/>
              <a:t>egestas</a:t>
            </a:r>
            <a:r>
              <a:rPr lang="en-US"/>
              <a:t> vitae </a:t>
            </a:r>
            <a:r>
              <a:rPr lang="en-US" err="1"/>
              <a:t>est</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vert="horz" lIns="91440" tIns="45720" rIns="91440" bIns="45720" rtlCol="0" anchor="t">
            <a:normAutofit fontScale="92500" lnSpcReduction="10000"/>
          </a:bodyPr>
          <a:lstStyle/>
          <a:p>
            <a:r>
              <a:rPr lang="en-US">
                <a:solidFill>
                  <a:schemeClr val="bg1">
                    <a:alpha val="20000"/>
                  </a:schemeClr>
                </a:solidFill>
              </a:rPr>
              <a:t>Deployment Status</a:t>
            </a:r>
          </a:p>
          <a:p>
            <a:r>
              <a:rPr lang="en-US">
                <a:latin typeface="Bernina Sans"/>
              </a:rPr>
              <a:t>Download &amp; Install Active Gate</a:t>
            </a:r>
          </a:p>
          <a:p>
            <a:r>
              <a:rPr lang="en-US">
                <a:solidFill>
                  <a:schemeClr val="bg1">
                    <a:alpha val="20000"/>
                  </a:schemeClr>
                </a:solidFill>
              </a:rPr>
              <a:t>Download &amp; Install Plugin Module</a:t>
            </a:r>
          </a:p>
          <a:p>
            <a:r>
              <a:rPr lang="en-US">
                <a:solidFill>
                  <a:schemeClr val="bg1">
                    <a:alpha val="20000"/>
                  </a:schemeClr>
                </a:solidFill>
              </a:rPr>
              <a:t>Validate Installation</a:t>
            </a:r>
          </a:p>
          <a:p>
            <a:r>
              <a:rPr lang="en-US">
                <a:solidFill>
                  <a:schemeClr val="bg1">
                    <a:alpha val="20000"/>
                  </a:schemeClr>
                </a:solidFill>
              </a:rPr>
              <a:t> </a:t>
            </a:r>
          </a:p>
          <a:p>
            <a:r>
              <a:rPr lang="en-US">
                <a:solidFill>
                  <a:schemeClr val="bg1">
                    <a:alpha val="20000"/>
                  </a:schemeClr>
                </a:solidFill>
              </a:rPr>
              <a:t> </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fontScale="92500" lnSpcReduction="10000"/>
          </a:bodyPr>
          <a:lstStyle/>
          <a:p>
            <a:r>
              <a:rPr lang="en-US"/>
              <a:t>Installation Instructions</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BA78812-6758-4370-9ADD-33C2E290C254}"/>
              </a:ext>
            </a:extLst>
          </p:cNvPr>
          <p:cNvPicPr>
            <a:picLocks noChangeAspect="1"/>
          </p:cNvPicPr>
          <p:nvPr/>
        </p:nvPicPr>
        <p:blipFill>
          <a:blip r:embed="rId2"/>
          <a:stretch>
            <a:fillRect/>
          </a:stretch>
        </p:blipFill>
        <p:spPr>
          <a:xfrm>
            <a:off x="3591499" y="1597472"/>
            <a:ext cx="8010698" cy="4506017"/>
          </a:xfrm>
          <a:prstGeom prst="rect">
            <a:avLst/>
          </a:prstGeom>
        </p:spPr>
      </p:pic>
      <p:pic>
        <p:nvPicPr>
          <p:cNvPr id="10" name="Picture 9">
            <a:extLst>
              <a:ext uri="{FF2B5EF4-FFF2-40B4-BE49-F238E27FC236}">
                <a16:creationId xmlns:a16="http://schemas.microsoft.com/office/drawing/2014/main" id="{AAAD25EF-C2EA-4C30-B7BC-F62B9FCD2EAF}"/>
              </a:ext>
            </a:extLst>
          </p:cNvPr>
          <p:cNvPicPr>
            <a:picLocks noChangeAspect="1"/>
          </p:cNvPicPr>
          <p:nvPr/>
        </p:nvPicPr>
        <p:blipFill>
          <a:blip r:embed="rId3"/>
          <a:stretch>
            <a:fillRect/>
          </a:stretch>
        </p:blipFill>
        <p:spPr>
          <a:xfrm>
            <a:off x="5587538" y="2171353"/>
            <a:ext cx="4724400" cy="3695700"/>
          </a:xfrm>
          <a:prstGeom prst="rect">
            <a:avLst/>
          </a:prstGeom>
        </p:spPr>
      </p:pic>
      <p:sp>
        <p:nvSpPr>
          <p:cNvPr id="11" name="Triangle 7">
            <a:extLst>
              <a:ext uri="{FF2B5EF4-FFF2-40B4-BE49-F238E27FC236}">
                <a16:creationId xmlns:a16="http://schemas.microsoft.com/office/drawing/2014/main" id="{31ABF662-6327-4332-A0A1-BCE78693DDE1}"/>
              </a:ext>
            </a:extLst>
          </p:cNvPr>
          <p:cNvSpPr/>
          <p:nvPr/>
        </p:nvSpPr>
        <p:spPr>
          <a:xfrm rot="16200000">
            <a:off x="2547696" y="255097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60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Install the Plugin Module</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endParaRPr lang="en-US"/>
          </a:p>
          <a:p>
            <a:pPr lvl="1"/>
            <a:r>
              <a:rPr lang="en-US" err="1"/>
              <a:t>Aenean</a:t>
            </a:r>
            <a:r>
              <a:rPr lang="en-US"/>
              <a:t> </a:t>
            </a:r>
            <a:r>
              <a:rPr lang="en-US" err="1"/>
              <a:t>mollis</a:t>
            </a:r>
            <a:r>
              <a:rPr lang="en-US"/>
              <a:t> </a:t>
            </a:r>
            <a:r>
              <a:rPr lang="en-US" err="1"/>
              <a:t>nunc</a:t>
            </a:r>
            <a:r>
              <a:rPr lang="en-US"/>
              <a:t> </a:t>
            </a:r>
          </a:p>
          <a:p>
            <a:pPr lvl="1"/>
            <a:r>
              <a:rPr lang="en-US" err="1"/>
              <a:t>Etiam</a:t>
            </a:r>
            <a:r>
              <a:rPr lang="en-US"/>
              <a:t> </a:t>
            </a:r>
            <a:r>
              <a:rPr lang="en-US" err="1"/>
              <a:t>egestas</a:t>
            </a:r>
            <a:r>
              <a:rPr lang="en-US"/>
              <a:t> </a:t>
            </a:r>
            <a:r>
              <a:rPr lang="en-US" err="1"/>
              <a:t>orci</a:t>
            </a:r>
            <a:r>
              <a:rPr lang="en-US"/>
              <a:t> </a:t>
            </a:r>
          </a:p>
          <a:p>
            <a:pPr lvl="2"/>
            <a:r>
              <a:rPr lang="en-US"/>
              <a:t>Integer non </a:t>
            </a:r>
            <a:r>
              <a:rPr lang="en-US" err="1"/>
              <a:t>neque</a:t>
            </a:r>
            <a:r>
              <a:rPr lang="en-US"/>
              <a:t> id </a:t>
            </a:r>
            <a:r>
              <a:rPr lang="en-US" err="1"/>
              <a:t>metus</a:t>
            </a:r>
            <a:r>
              <a:rPr lang="en-US"/>
              <a:t> </a:t>
            </a:r>
            <a:r>
              <a:rPr lang="en-US" err="1"/>
              <a:t>ornare</a:t>
            </a:r>
            <a:r>
              <a:rPr lang="en-US"/>
              <a:t> </a:t>
            </a:r>
            <a:r>
              <a:rPr lang="en-US" err="1"/>
              <a:t>fringilla</a:t>
            </a:r>
            <a:endParaRPr lang="en-US"/>
          </a:p>
          <a:p>
            <a:r>
              <a:rPr lang="en-US" err="1"/>
              <a:t>Proin</a:t>
            </a:r>
            <a:r>
              <a:rPr lang="en-US"/>
              <a:t> </a:t>
            </a:r>
            <a:r>
              <a:rPr lang="en-US" err="1"/>
              <a:t>egestas</a:t>
            </a:r>
            <a:r>
              <a:rPr lang="en-US"/>
              <a:t> vitae </a:t>
            </a:r>
            <a:r>
              <a:rPr lang="en-US" err="1"/>
              <a:t>est</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lnSpcReduction="10000"/>
          </a:bodyPr>
          <a:lstStyle/>
          <a:p>
            <a:r>
              <a:rPr lang="en-US">
                <a:solidFill>
                  <a:schemeClr val="bg1">
                    <a:alpha val="20000"/>
                  </a:schemeClr>
                </a:solidFill>
              </a:rPr>
              <a:t>Deployment Status</a:t>
            </a:r>
          </a:p>
          <a:p>
            <a:r>
              <a:rPr lang="en-US">
                <a:solidFill>
                  <a:schemeClr val="bg1">
                    <a:alpha val="20000"/>
                  </a:schemeClr>
                </a:solidFill>
              </a:rPr>
              <a:t>Download &amp; Install Active Gate</a:t>
            </a:r>
          </a:p>
          <a:p>
            <a:r>
              <a:rPr lang="en-US"/>
              <a:t>Download &amp; Install Plugin Module</a:t>
            </a:r>
          </a:p>
          <a:p>
            <a:r>
              <a:rPr lang="en-US">
                <a:solidFill>
                  <a:schemeClr val="bg1">
                    <a:alpha val="20000"/>
                  </a:schemeClr>
                </a:solidFill>
              </a:rPr>
              <a:t>Validate Installation</a:t>
            </a:r>
          </a:p>
          <a:p>
            <a:r>
              <a:rPr lang="en-US">
                <a:solidFill>
                  <a:schemeClr val="bg1">
                    <a:alpha val="20000"/>
                  </a:schemeClr>
                </a:solidFill>
              </a:rPr>
              <a:t> </a:t>
            </a:r>
          </a:p>
          <a:p>
            <a:r>
              <a:rPr lang="en-US">
                <a:solidFill>
                  <a:schemeClr val="bg1">
                    <a:alpha val="20000"/>
                  </a:schemeClr>
                </a:solidFill>
              </a:rPr>
              <a:t> </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fontScale="92500" lnSpcReduction="10000"/>
          </a:bodyPr>
          <a:lstStyle/>
          <a:p>
            <a:r>
              <a:rPr lang="en-US"/>
              <a:t>Installation Instructions</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51064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A511584-CD4B-4B38-BBBF-C5EAAF795A9C}"/>
              </a:ext>
            </a:extLst>
          </p:cNvPr>
          <p:cNvPicPr>
            <a:picLocks noChangeAspect="1"/>
          </p:cNvPicPr>
          <p:nvPr/>
        </p:nvPicPr>
        <p:blipFill>
          <a:blip r:embed="rId2"/>
          <a:stretch>
            <a:fillRect/>
          </a:stretch>
        </p:blipFill>
        <p:spPr>
          <a:xfrm>
            <a:off x="3602184" y="1597472"/>
            <a:ext cx="8000014" cy="4506017"/>
          </a:xfrm>
          <a:prstGeom prst="rect">
            <a:avLst/>
          </a:prstGeom>
        </p:spPr>
      </p:pic>
    </p:spTree>
    <p:extLst>
      <p:ext uri="{BB962C8B-B14F-4D97-AF65-F5344CB8AC3E}">
        <p14:creationId xmlns:p14="http://schemas.microsoft.com/office/powerpoint/2010/main" val="260092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Install the Plugin Module</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endParaRPr lang="en-US"/>
          </a:p>
          <a:p>
            <a:pPr lvl="1"/>
            <a:r>
              <a:rPr lang="en-US" err="1"/>
              <a:t>Aenean</a:t>
            </a:r>
            <a:r>
              <a:rPr lang="en-US"/>
              <a:t> </a:t>
            </a:r>
            <a:r>
              <a:rPr lang="en-US" err="1"/>
              <a:t>mollis</a:t>
            </a:r>
            <a:r>
              <a:rPr lang="en-US"/>
              <a:t> </a:t>
            </a:r>
            <a:r>
              <a:rPr lang="en-US" err="1"/>
              <a:t>nunc</a:t>
            </a:r>
            <a:r>
              <a:rPr lang="en-US"/>
              <a:t> </a:t>
            </a:r>
          </a:p>
          <a:p>
            <a:pPr lvl="1"/>
            <a:r>
              <a:rPr lang="en-US" err="1"/>
              <a:t>Etiam</a:t>
            </a:r>
            <a:r>
              <a:rPr lang="en-US"/>
              <a:t> </a:t>
            </a:r>
            <a:r>
              <a:rPr lang="en-US" err="1"/>
              <a:t>egestas</a:t>
            </a:r>
            <a:r>
              <a:rPr lang="en-US"/>
              <a:t> </a:t>
            </a:r>
            <a:r>
              <a:rPr lang="en-US" err="1"/>
              <a:t>orci</a:t>
            </a:r>
            <a:r>
              <a:rPr lang="en-US"/>
              <a:t> </a:t>
            </a:r>
          </a:p>
          <a:p>
            <a:pPr lvl="2"/>
            <a:r>
              <a:rPr lang="en-US"/>
              <a:t>Integer non </a:t>
            </a:r>
            <a:r>
              <a:rPr lang="en-US" err="1"/>
              <a:t>neque</a:t>
            </a:r>
            <a:r>
              <a:rPr lang="en-US"/>
              <a:t> id </a:t>
            </a:r>
            <a:r>
              <a:rPr lang="en-US" err="1"/>
              <a:t>metus</a:t>
            </a:r>
            <a:r>
              <a:rPr lang="en-US"/>
              <a:t> </a:t>
            </a:r>
            <a:r>
              <a:rPr lang="en-US" err="1"/>
              <a:t>ornare</a:t>
            </a:r>
            <a:r>
              <a:rPr lang="en-US"/>
              <a:t> </a:t>
            </a:r>
            <a:r>
              <a:rPr lang="en-US" err="1"/>
              <a:t>fringilla</a:t>
            </a:r>
            <a:endParaRPr lang="en-US"/>
          </a:p>
          <a:p>
            <a:r>
              <a:rPr lang="en-US" err="1"/>
              <a:t>Proin</a:t>
            </a:r>
            <a:r>
              <a:rPr lang="en-US"/>
              <a:t> </a:t>
            </a:r>
            <a:r>
              <a:rPr lang="en-US" err="1"/>
              <a:t>egestas</a:t>
            </a:r>
            <a:r>
              <a:rPr lang="en-US"/>
              <a:t> vitae </a:t>
            </a:r>
            <a:r>
              <a:rPr lang="en-US" err="1"/>
              <a:t>est</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lnSpcReduction="10000"/>
          </a:bodyPr>
          <a:lstStyle/>
          <a:p>
            <a:r>
              <a:rPr lang="en-US">
                <a:solidFill>
                  <a:schemeClr val="bg1">
                    <a:alpha val="20000"/>
                  </a:schemeClr>
                </a:solidFill>
              </a:rPr>
              <a:t>Deployment Status</a:t>
            </a:r>
          </a:p>
          <a:p>
            <a:r>
              <a:rPr lang="en-US">
                <a:solidFill>
                  <a:schemeClr val="bg1">
                    <a:alpha val="20000"/>
                  </a:schemeClr>
                </a:solidFill>
              </a:rPr>
              <a:t>Download &amp; Install Active Gate</a:t>
            </a:r>
          </a:p>
          <a:p>
            <a:r>
              <a:rPr lang="en-US"/>
              <a:t>Download &amp; Install Plugin Module</a:t>
            </a:r>
          </a:p>
          <a:p>
            <a:r>
              <a:rPr lang="en-US">
                <a:solidFill>
                  <a:schemeClr val="bg1">
                    <a:alpha val="20000"/>
                  </a:schemeClr>
                </a:solidFill>
              </a:rPr>
              <a:t>Validate Installation</a:t>
            </a:r>
          </a:p>
          <a:p>
            <a:r>
              <a:rPr lang="en-US">
                <a:solidFill>
                  <a:schemeClr val="bg1">
                    <a:alpha val="20000"/>
                  </a:schemeClr>
                </a:solidFill>
              </a:rPr>
              <a:t> </a:t>
            </a:r>
          </a:p>
          <a:p>
            <a:r>
              <a:rPr lang="en-US">
                <a:solidFill>
                  <a:schemeClr val="bg1">
                    <a:alpha val="20000"/>
                  </a:schemeClr>
                </a:solidFill>
              </a:rPr>
              <a:t> </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fontScale="92500" lnSpcReduction="10000"/>
          </a:bodyPr>
          <a:lstStyle/>
          <a:p>
            <a:r>
              <a:rPr lang="en-US"/>
              <a:t>Installation Instructions</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2091A2D-4019-4583-BC9E-CEDDBDF205A1}"/>
              </a:ext>
            </a:extLst>
          </p:cNvPr>
          <p:cNvPicPr>
            <a:picLocks noChangeAspect="1"/>
          </p:cNvPicPr>
          <p:nvPr/>
        </p:nvPicPr>
        <p:blipFill>
          <a:blip r:embed="rId2"/>
          <a:stretch>
            <a:fillRect/>
          </a:stretch>
        </p:blipFill>
        <p:spPr>
          <a:xfrm>
            <a:off x="3591497" y="1597471"/>
            <a:ext cx="8000013" cy="4506017"/>
          </a:xfrm>
          <a:prstGeom prst="rect">
            <a:avLst/>
          </a:prstGeom>
        </p:spPr>
      </p:pic>
      <p:sp>
        <p:nvSpPr>
          <p:cNvPr id="11" name="Triangle 7">
            <a:extLst>
              <a:ext uri="{FF2B5EF4-FFF2-40B4-BE49-F238E27FC236}">
                <a16:creationId xmlns:a16="http://schemas.microsoft.com/office/drawing/2014/main" id="{C91CBBA5-59AE-4D7D-AF39-CD0A7284735B}"/>
              </a:ext>
            </a:extLst>
          </p:cNvPr>
          <p:cNvSpPr/>
          <p:nvPr/>
        </p:nvSpPr>
        <p:spPr>
          <a:xfrm rot="16200000">
            <a:off x="2547696" y="351064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22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Install the Plugin Module</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endParaRPr lang="en-US"/>
          </a:p>
          <a:p>
            <a:pPr lvl="1"/>
            <a:r>
              <a:rPr lang="en-US" err="1"/>
              <a:t>Aenean</a:t>
            </a:r>
            <a:r>
              <a:rPr lang="en-US"/>
              <a:t> </a:t>
            </a:r>
            <a:r>
              <a:rPr lang="en-US" err="1"/>
              <a:t>mollis</a:t>
            </a:r>
            <a:r>
              <a:rPr lang="en-US"/>
              <a:t> </a:t>
            </a:r>
            <a:r>
              <a:rPr lang="en-US" err="1"/>
              <a:t>nunc</a:t>
            </a:r>
            <a:r>
              <a:rPr lang="en-US"/>
              <a:t> </a:t>
            </a:r>
          </a:p>
          <a:p>
            <a:pPr lvl="1"/>
            <a:r>
              <a:rPr lang="en-US" err="1"/>
              <a:t>Etiam</a:t>
            </a:r>
            <a:r>
              <a:rPr lang="en-US"/>
              <a:t> </a:t>
            </a:r>
            <a:r>
              <a:rPr lang="en-US" err="1"/>
              <a:t>egestas</a:t>
            </a:r>
            <a:r>
              <a:rPr lang="en-US"/>
              <a:t> </a:t>
            </a:r>
            <a:r>
              <a:rPr lang="en-US" err="1"/>
              <a:t>orci</a:t>
            </a:r>
            <a:r>
              <a:rPr lang="en-US"/>
              <a:t> </a:t>
            </a:r>
          </a:p>
          <a:p>
            <a:pPr lvl="2"/>
            <a:r>
              <a:rPr lang="en-US"/>
              <a:t>Integer non </a:t>
            </a:r>
            <a:r>
              <a:rPr lang="en-US" err="1"/>
              <a:t>neque</a:t>
            </a:r>
            <a:r>
              <a:rPr lang="en-US"/>
              <a:t> id </a:t>
            </a:r>
            <a:r>
              <a:rPr lang="en-US" err="1"/>
              <a:t>metus</a:t>
            </a:r>
            <a:r>
              <a:rPr lang="en-US"/>
              <a:t> </a:t>
            </a:r>
            <a:r>
              <a:rPr lang="en-US" err="1"/>
              <a:t>ornare</a:t>
            </a:r>
            <a:r>
              <a:rPr lang="en-US"/>
              <a:t> </a:t>
            </a:r>
            <a:r>
              <a:rPr lang="en-US" err="1"/>
              <a:t>fringilla</a:t>
            </a:r>
            <a:endParaRPr lang="en-US"/>
          </a:p>
          <a:p>
            <a:r>
              <a:rPr lang="en-US" err="1"/>
              <a:t>Proin</a:t>
            </a:r>
            <a:r>
              <a:rPr lang="en-US"/>
              <a:t> </a:t>
            </a:r>
            <a:r>
              <a:rPr lang="en-US" err="1"/>
              <a:t>egestas</a:t>
            </a:r>
            <a:r>
              <a:rPr lang="en-US"/>
              <a:t> vitae </a:t>
            </a:r>
            <a:r>
              <a:rPr lang="en-US" err="1"/>
              <a:t>est</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lnSpcReduction="10000"/>
          </a:bodyPr>
          <a:lstStyle/>
          <a:p>
            <a:r>
              <a:rPr lang="en-US">
                <a:solidFill>
                  <a:schemeClr val="bg1">
                    <a:alpha val="20000"/>
                  </a:schemeClr>
                </a:solidFill>
              </a:rPr>
              <a:t>Deployment Status</a:t>
            </a:r>
          </a:p>
          <a:p>
            <a:r>
              <a:rPr lang="en-US">
                <a:solidFill>
                  <a:schemeClr val="bg1">
                    <a:alpha val="20000"/>
                  </a:schemeClr>
                </a:solidFill>
              </a:rPr>
              <a:t>Download &amp; Install Active Gate</a:t>
            </a:r>
          </a:p>
          <a:p>
            <a:r>
              <a:rPr lang="en-US"/>
              <a:t>Download &amp; Install Plugin Module</a:t>
            </a:r>
          </a:p>
          <a:p>
            <a:r>
              <a:rPr lang="en-US">
                <a:solidFill>
                  <a:schemeClr val="bg1">
                    <a:alpha val="20000"/>
                  </a:schemeClr>
                </a:solidFill>
              </a:rPr>
              <a:t>Validate Installation</a:t>
            </a:r>
          </a:p>
          <a:p>
            <a:r>
              <a:rPr lang="en-US">
                <a:solidFill>
                  <a:schemeClr val="bg1">
                    <a:alpha val="20000"/>
                  </a:schemeClr>
                </a:solidFill>
              </a:rPr>
              <a:t> </a:t>
            </a:r>
          </a:p>
          <a:p>
            <a:r>
              <a:rPr lang="en-US">
                <a:solidFill>
                  <a:schemeClr val="bg1">
                    <a:alpha val="20000"/>
                  </a:schemeClr>
                </a:solidFill>
              </a:rPr>
              <a:t> </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fontScale="92500" lnSpcReduction="10000"/>
          </a:bodyPr>
          <a:lstStyle/>
          <a:p>
            <a:r>
              <a:rPr lang="en-US"/>
              <a:t>Installation Instructions</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C66341B-3145-4038-9512-C0D1409C62E7}"/>
              </a:ext>
            </a:extLst>
          </p:cNvPr>
          <p:cNvPicPr>
            <a:picLocks noChangeAspect="1"/>
          </p:cNvPicPr>
          <p:nvPr/>
        </p:nvPicPr>
        <p:blipFill>
          <a:blip r:embed="rId2"/>
          <a:stretch>
            <a:fillRect/>
          </a:stretch>
        </p:blipFill>
        <p:spPr>
          <a:xfrm>
            <a:off x="3591499" y="1597472"/>
            <a:ext cx="8000012" cy="4506016"/>
          </a:xfrm>
          <a:prstGeom prst="rect">
            <a:avLst/>
          </a:prstGeom>
        </p:spPr>
      </p:pic>
      <p:sp>
        <p:nvSpPr>
          <p:cNvPr id="11" name="Triangle 7">
            <a:extLst>
              <a:ext uri="{FF2B5EF4-FFF2-40B4-BE49-F238E27FC236}">
                <a16:creationId xmlns:a16="http://schemas.microsoft.com/office/drawing/2014/main" id="{53ED5A57-39CF-4034-A65B-895A03E09397}"/>
              </a:ext>
            </a:extLst>
          </p:cNvPr>
          <p:cNvSpPr/>
          <p:nvPr/>
        </p:nvSpPr>
        <p:spPr>
          <a:xfrm rot="16200000">
            <a:off x="2547696" y="351064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674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Install the Plugin Module</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endParaRPr lang="en-US"/>
          </a:p>
          <a:p>
            <a:pPr lvl="1"/>
            <a:r>
              <a:rPr lang="en-US" err="1"/>
              <a:t>Aenean</a:t>
            </a:r>
            <a:r>
              <a:rPr lang="en-US"/>
              <a:t> </a:t>
            </a:r>
            <a:r>
              <a:rPr lang="en-US" err="1"/>
              <a:t>mollis</a:t>
            </a:r>
            <a:r>
              <a:rPr lang="en-US"/>
              <a:t> </a:t>
            </a:r>
            <a:r>
              <a:rPr lang="en-US" err="1"/>
              <a:t>nunc</a:t>
            </a:r>
            <a:r>
              <a:rPr lang="en-US"/>
              <a:t> </a:t>
            </a:r>
          </a:p>
          <a:p>
            <a:pPr lvl="1"/>
            <a:r>
              <a:rPr lang="en-US" err="1"/>
              <a:t>Etiam</a:t>
            </a:r>
            <a:r>
              <a:rPr lang="en-US"/>
              <a:t> </a:t>
            </a:r>
            <a:r>
              <a:rPr lang="en-US" err="1"/>
              <a:t>egestas</a:t>
            </a:r>
            <a:r>
              <a:rPr lang="en-US"/>
              <a:t> </a:t>
            </a:r>
            <a:r>
              <a:rPr lang="en-US" err="1"/>
              <a:t>orci</a:t>
            </a:r>
            <a:r>
              <a:rPr lang="en-US"/>
              <a:t> </a:t>
            </a:r>
          </a:p>
          <a:p>
            <a:pPr lvl="2"/>
            <a:r>
              <a:rPr lang="en-US"/>
              <a:t>Integer non </a:t>
            </a:r>
            <a:r>
              <a:rPr lang="en-US" err="1"/>
              <a:t>neque</a:t>
            </a:r>
            <a:r>
              <a:rPr lang="en-US"/>
              <a:t> id </a:t>
            </a:r>
            <a:r>
              <a:rPr lang="en-US" err="1"/>
              <a:t>metus</a:t>
            </a:r>
            <a:r>
              <a:rPr lang="en-US"/>
              <a:t> </a:t>
            </a:r>
            <a:r>
              <a:rPr lang="en-US" err="1"/>
              <a:t>ornare</a:t>
            </a:r>
            <a:r>
              <a:rPr lang="en-US"/>
              <a:t> </a:t>
            </a:r>
            <a:r>
              <a:rPr lang="en-US" err="1"/>
              <a:t>fringilla</a:t>
            </a:r>
            <a:endParaRPr lang="en-US"/>
          </a:p>
          <a:p>
            <a:r>
              <a:rPr lang="en-US" err="1"/>
              <a:t>Proin</a:t>
            </a:r>
            <a:r>
              <a:rPr lang="en-US"/>
              <a:t> </a:t>
            </a:r>
            <a:r>
              <a:rPr lang="en-US" err="1"/>
              <a:t>egestas</a:t>
            </a:r>
            <a:r>
              <a:rPr lang="en-US"/>
              <a:t> vitae </a:t>
            </a:r>
            <a:r>
              <a:rPr lang="en-US" err="1"/>
              <a:t>est</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lnSpcReduction="10000"/>
          </a:bodyPr>
          <a:lstStyle/>
          <a:p>
            <a:r>
              <a:rPr lang="en-US">
                <a:solidFill>
                  <a:schemeClr val="bg1">
                    <a:alpha val="20000"/>
                  </a:schemeClr>
                </a:solidFill>
              </a:rPr>
              <a:t>Deployment Status</a:t>
            </a:r>
          </a:p>
          <a:p>
            <a:r>
              <a:rPr lang="en-US">
                <a:solidFill>
                  <a:schemeClr val="bg1">
                    <a:alpha val="20000"/>
                  </a:schemeClr>
                </a:solidFill>
              </a:rPr>
              <a:t>Download &amp; Install Active Gate</a:t>
            </a:r>
          </a:p>
          <a:p>
            <a:r>
              <a:rPr lang="en-US"/>
              <a:t>Download &amp; Install Plugin Module</a:t>
            </a:r>
          </a:p>
          <a:p>
            <a:r>
              <a:rPr lang="en-US">
                <a:solidFill>
                  <a:schemeClr val="bg1">
                    <a:alpha val="20000"/>
                  </a:schemeClr>
                </a:solidFill>
              </a:rPr>
              <a:t>Validate Installation</a:t>
            </a:r>
          </a:p>
          <a:p>
            <a:r>
              <a:rPr lang="en-US">
                <a:solidFill>
                  <a:schemeClr val="bg1">
                    <a:alpha val="20000"/>
                  </a:schemeClr>
                </a:solidFill>
              </a:rPr>
              <a:t> </a:t>
            </a:r>
          </a:p>
          <a:p>
            <a:r>
              <a:rPr lang="en-US">
                <a:solidFill>
                  <a:schemeClr val="bg1">
                    <a:alpha val="20000"/>
                  </a:schemeClr>
                </a:solidFill>
              </a:rPr>
              <a:t> </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fontScale="92500" lnSpcReduction="10000"/>
          </a:bodyPr>
          <a:lstStyle/>
          <a:p>
            <a:r>
              <a:rPr lang="en-US"/>
              <a:t>Installation Instructions</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C66341B-3145-4038-9512-C0D1409C62E7}"/>
              </a:ext>
            </a:extLst>
          </p:cNvPr>
          <p:cNvPicPr>
            <a:picLocks noChangeAspect="1"/>
          </p:cNvPicPr>
          <p:nvPr/>
        </p:nvPicPr>
        <p:blipFill>
          <a:blip r:embed="rId2"/>
          <a:stretch>
            <a:fillRect/>
          </a:stretch>
        </p:blipFill>
        <p:spPr>
          <a:xfrm>
            <a:off x="3591499" y="1597472"/>
            <a:ext cx="8000012" cy="4506016"/>
          </a:xfrm>
          <a:prstGeom prst="rect">
            <a:avLst/>
          </a:prstGeom>
        </p:spPr>
      </p:pic>
      <p:pic>
        <p:nvPicPr>
          <p:cNvPr id="10" name="Picture 9">
            <a:extLst>
              <a:ext uri="{FF2B5EF4-FFF2-40B4-BE49-F238E27FC236}">
                <a16:creationId xmlns:a16="http://schemas.microsoft.com/office/drawing/2014/main" id="{D000DCE2-6BE5-4839-8F9C-CD4CC56C68DB}"/>
              </a:ext>
            </a:extLst>
          </p:cNvPr>
          <p:cNvPicPr>
            <a:picLocks noChangeAspect="1"/>
          </p:cNvPicPr>
          <p:nvPr/>
        </p:nvPicPr>
        <p:blipFill>
          <a:blip r:embed="rId3"/>
          <a:stretch>
            <a:fillRect/>
          </a:stretch>
        </p:blipFill>
        <p:spPr>
          <a:xfrm>
            <a:off x="5594638" y="2148753"/>
            <a:ext cx="4743450" cy="3724275"/>
          </a:xfrm>
          <a:prstGeom prst="rect">
            <a:avLst/>
          </a:prstGeom>
        </p:spPr>
      </p:pic>
      <p:sp>
        <p:nvSpPr>
          <p:cNvPr id="11" name="Triangle 7">
            <a:extLst>
              <a:ext uri="{FF2B5EF4-FFF2-40B4-BE49-F238E27FC236}">
                <a16:creationId xmlns:a16="http://schemas.microsoft.com/office/drawing/2014/main" id="{9471F0E7-0EE2-429B-B053-0D8F752F5ED5}"/>
              </a:ext>
            </a:extLst>
          </p:cNvPr>
          <p:cNvSpPr/>
          <p:nvPr/>
        </p:nvSpPr>
        <p:spPr>
          <a:xfrm rot="16200000">
            <a:off x="2547696" y="351064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1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Validate the Installation</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endParaRPr lang="en-US"/>
          </a:p>
          <a:p>
            <a:pPr lvl="1"/>
            <a:r>
              <a:rPr lang="en-US" err="1"/>
              <a:t>Aenean</a:t>
            </a:r>
            <a:r>
              <a:rPr lang="en-US"/>
              <a:t> </a:t>
            </a:r>
            <a:r>
              <a:rPr lang="en-US" err="1"/>
              <a:t>mollis</a:t>
            </a:r>
            <a:r>
              <a:rPr lang="en-US"/>
              <a:t> </a:t>
            </a:r>
            <a:r>
              <a:rPr lang="en-US" err="1"/>
              <a:t>nunc</a:t>
            </a:r>
            <a:r>
              <a:rPr lang="en-US"/>
              <a:t> </a:t>
            </a:r>
          </a:p>
          <a:p>
            <a:pPr lvl="1"/>
            <a:r>
              <a:rPr lang="en-US" err="1"/>
              <a:t>Etiam</a:t>
            </a:r>
            <a:r>
              <a:rPr lang="en-US"/>
              <a:t> </a:t>
            </a:r>
            <a:r>
              <a:rPr lang="en-US" err="1"/>
              <a:t>egestas</a:t>
            </a:r>
            <a:r>
              <a:rPr lang="en-US"/>
              <a:t> </a:t>
            </a:r>
            <a:r>
              <a:rPr lang="en-US" err="1"/>
              <a:t>orci</a:t>
            </a:r>
            <a:r>
              <a:rPr lang="en-US"/>
              <a:t> </a:t>
            </a:r>
          </a:p>
          <a:p>
            <a:pPr lvl="2"/>
            <a:r>
              <a:rPr lang="en-US"/>
              <a:t>Integer non </a:t>
            </a:r>
            <a:r>
              <a:rPr lang="en-US" err="1"/>
              <a:t>neque</a:t>
            </a:r>
            <a:r>
              <a:rPr lang="en-US"/>
              <a:t> id </a:t>
            </a:r>
            <a:r>
              <a:rPr lang="en-US" err="1"/>
              <a:t>metus</a:t>
            </a:r>
            <a:r>
              <a:rPr lang="en-US"/>
              <a:t> </a:t>
            </a:r>
            <a:r>
              <a:rPr lang="en-US" err="1"/>
              <a:t>ornare</a:t>
            </a:r>
            <a:r>
              <a:rPr lang="en-US"/>
              <a:t> </a:t>
            </a:r>
            <a:r>
              <a:rPr lang="en-US" err="1"/>
              <a:t>fringilla</a:t>
            </a:r>
            <a:endParaRPr lang="en-US"/>
          </a:p>
          <a:p>
            <a:r>
              <a:rPr lang="en-US" err="1"/>
              <a:t>Proin</a:t>
            </a:r>
            <a:r>
              <a:rPr lang="en-US"/>
              <a:t> </a:t>
            </a:r>
            <a:r>
              <a:rPr lang="en-US" err="1"/>
              <a:t>egestas</a:t>
            </a:r>
            <a:r>
              <a:rPr lang="en-US"/>
              <a:t> vitae </a:t>
            </a:r>
            <a:r>
              <a:rPr lang="en-US" err="1"/>
              <a:t>est</a:t>
            </a:r>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lnSpcReduction="10000"/>
          </a:bodyPr>
          <a:lstStyle/>
          <a:p>
            <a:r>
              <a:rPr lang="en-US">
                <a:solidFill>
                  <a:schemeClr val="bg1">
                    <a:alpha val="20000"/>
                  </a:schemeClr>
                </a:solidFill>
              </a:rPr>
              <a:t>Deployment Status</a:t>
            </a:r>
          </a:p>
          <a:p>
            <a:r>
              <a:rPr lang="en-US">
                <a:solidFill>
                  <a:schemeClr val="bg1">
                    <a:alpha val="20000"/>
                  </a:schemeClr>
                </a:solidFill>
              </a:rPr>
              <a:t>Download &amp; Install Active Gate</a:t>
            </a:r>
          </a:p>
          <a:p>
            <a:r>
              <a:rPr lang="en-US">
                <a:solidFill>
                  <a:schemeClr val="bg1">
                    <a:alpha val="20000"/>
                  </a:schemeClr>
                </a:solidFill>
              </a:rPr>
              <a:t>Download &amp; Install Plugin Module</a:t>
            </a:r>
          </a:p>
          <a:p>
            <a:r>
              <a:rPr lang="en-US"/>
              <a:t>Validate Installation</a:t>
            </a:r>
          </a:p>
          <a:p>
            <a:r>
              <a:rPr lang="en-US">
                <a:solidFill>
                  <a:schemeClr val="bg1">
                    <a:alpha val="20000"/>
                  </a:schemeClr>
                </a:solidFill>
              </a:rPr>
              <a:t> </a:t>
            </a:r>
          </a:p>
          <a:p>
            <a:r>
              <a:rPr lang="en-US">
                <a:solidFill>
                  <a:schemeClr val="bg1">
                    <a:alpha val="20000"/>
                  </a:schemeClr>
                </a:solidFill>
              </a:rPr>
              <a:t> </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fontScale="92500" lnSpcReduction="10000"/>
          </a:bodyPr>
          <a:lstStyle/>
          <a:p>
            <a:r>
              <a:rPr lang="en-US"/>
              <a:t>Installation Instructions</a:t>
            </a:r>
          </a:p>
        </p:txBody>
      </p:sp>
      <p:cxnSp>
        <p:nvCxnSpPr>
          <p:cNvPr id="14" name="Straight Connector 13">
            <a:extLst>
              <a:ext uri="{FF2B5EF4-FFF2-40B4-BE49-F238E27FC236}">
                <a16:creationId xmlns:a16="http://schemas.microsoft.com/office/drawing/2014/main" id="{986EC2CC-991D-5C42-9F5E-51253683AE88}"/>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79731D24-C866-6044-A2DD-2BDDB91426D5}"/>
              </a:ext>
            </a:extLst>
          </p:cNvPr>
          <p:cNvSpPr/>
          <p:nvPr/>
        </p:nvSpPr>
        <p:spPr>
          <a:xfrm rot="16200000">
            <a:off x="2547696" y="4410269"/>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B9EF459-F3D0-41B3-B97E-A27A71066D44}"/>
              </a:ext>
            </a:extLst>
          </p:cNvPr>
          <p:cNvPicPr>
            <a:picLocks noChangeAspect="1"/>
          </p:cNvPicPr>
          <p:nvPr/>
        </p:nvPicPr>
        <p:blipFill>
          <a:blip r:embed="rId2"/>
          <a:stretch>
            <a:fillRect/>
          </a:stretch>
        </p:blipFill>
        <p:spPr>
          <a:xfrm>
            <a:off x="3591499" y="1597473"/>
            <a:ext cx="8000012" cy="4506016"/>
          </a:xfrm>
          <a:prstGeom prst="rect">
            <a:avLst/>
          </a:prstGeom>
        </p:spPr>
      </p:pic>
    </p:spTree>
    <p:extLst>
      <p:ext uri="{BB962C8B-B14F-4D97-AF65-F5344CB8AC3E}">
        <p14:creationId xmlns:p14="http://schemas.microsoft.com/office/powerpoint/2010/main" val="264344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F046A-D9B9-B84A-B11B-3AD6DD4DAA87}"/>
              </a:ext>
            </a:extLst>
          </p:cNvPr>
          <p:cNvSpPr>
            <a:spLocks noGrp="1"/>
          </p:cNvSpPr>
          <p:nvPr>
            <p:ph idx="1"/>
          </p:nvPr>
        </p:nvSpPr>
        <p:spPr/>
        <p:txBody>
          <a:bodyPr/>
          <a:lstStyle/>
          <a:p>
            <a:r>
              <a:rPr lang="en-US"/>
              <a:t>Already monitored by </a:t>
            </a:r>
            <a:r>
              <a:rPr lang="en-US" err="1"/>
              <a:t>OneAgent</a:t>
            </a:r>
            <a:endParaRPr lang="en-US"/>
          </a:p>
          <a:p>
            <a:r>
              <a:rPr lang="en-US"/>
              <a:t>Already part of the Topology</a:t>
            </a:r>
          </a:p>
          <a:p>
            <a:r>
              <a:rPr lang="en-US"/>
              <a:t>Additional value</a:t>
            </a:r>
          </a:p>
          <a:p>
            <a:pPr lvl="1"/>
            <a:r>
              <a:rPr lang="en-US"/>
              <a:t>Metrics</a:t>
            </a:r>
          </a:p>
          <a:p>
            <a:pPr lvl="1"/>
            <a:r>
              <a:rPr lang="en-US"/>
              <a:t>Thresholds</a:t>
            </a:r>
          </a:p>
        </p:txBody>
      </p:sp>
      <p:sp>
        <p:nvSpPr>
          <p:cNvPr id="4" name="Title 3">
            <a:extLst>
              <a:ext uri="{FF2B5EF4-FFF2-40B4-BE49-F238E27FC236}">
                <a16:creationId xmlns:a16="http://schemas.microsoft.com/office/drawing/2014/main" id="{3A465410-AB3C-1A4F-ACA5-F697903B9C85}"/>
              </a:ext>
            </a:extLst>
          </p:cNvPr>
          <p:cNvSpPr>
            <a:spLocks noGrp="1"/>
          </p:cNvSpPr>
          <p:nvPr>
            <p:ph type="title"/>
          </p:nvPr>
        </p:nvSpPr>
        <p:spPr/>
        <p:txBody>
          <a:bodyPr/>
          <a:lstStyle/>
          <a:p>
            <a:r>
              <a:rPr lang="en-US" err="1"/>
              <a:t>OneAgent</a:t>
            </a:r>
            <a:r>
              <a:rPr lang="en-US"/>
              <a:t> Plugins</a:t>
            </a:r>
          </a:p>
        </p:txBody>
      </p:sp>
      <p:pic>
        <p:nvPicPr>
          <p:cNvPr id="5" name="Picture 4">
            <a:extLst>
              <a:ext uri="{FF2B5EF4-FFF2-40B4-BE49-F238E27FC236}">
                <a16:creationId xmlns:a16="http://schemas.microsoft.com/office/drawing/2014/main" id="{041BB271-24D1-4F3D-B0B0-DE2B510E2C09}"/>
              </a:ext>
            </a:extLst>
          </p:cNvPr>
          <p:cNvPicPr>
            <a:picLocks noChangeAspect="1"/>
          </p:cNvPicPr>
          <p:nvPr/>
        </p:nvPicPr>
        <p:blipFill rotWithShape="1">
          <a:blip r:embed="rId2"/>
          <a:srcRect l="208" r="9900"/>
          <a:stretch/>
        </p:blipFill>
        <p:spPr>
          <a:xfrm>
            <a:off x="5261114" y="1956694"/>
            <a:ext cx="6084000" cy="3787572"/>
          </a:xfrm>
          <a:prstGeom prst="rect">
            <a:avLst/>
          </a:prstGeom>
        </p:spPr>
      </p:pic>
      <p:pic>
        <p:nvPicPr>
          <p:cNvPr id="7" name="Picture 6">
            <a:extLst>
              <a:ext uri="{FF2B5EF4-FFF2-40B4-BE49-F238E27FC236}">
                <a16:creationId xmlns:a16="http://schemas.microsoft.com/office/drawing/2014/main" id="{CF5F90DC-DF9E-4547-927E-85611CE8C23E}"/>
              </a:ext>
            </a:extLst>
          </p:cNvPr>
          <p:cNvPicPr>
            <a:picLocks noChangeAspect="1"/>
          </p:cNvPicPr>
          <p:nvPr/>
        </p:nvPicPr>
        <p:blipFill>
          <a:blip r:embed="rId3"/>
          <a:stretch>
            <a:fillRect/>
          </a:stretch>
        </p:blipFill>
        <p:spPr>
          <a:xfrm>
            <a:off x="7098264" y="4329404"/>
            <a:ext cx="533400" cy="904875"/>
          </a:xfrm>
          <a:prstGeom prst="rect">
            <a:avLst/>
          </a:prstGeom>
        </p:spPr>
      </p:pic>
      <p:pic>
        <p:nvPicPr>
          <p:cNvPr id="8" name="Picture 7">
            <a:extLst>
              <a:ext uri="{FF2B5EF4-FFF2-40B4-BE49-F238E27FC236}">
                <a16:creationId xmlns:a16="http://schemas.microsoft.com/office/drawing/2014/main" id="{88C61326-D1C4-4EFB-84B8-41C7DD53ABA7}"/>
              </a:ext>
            </a:extLst>
          </p:cNvPr>
          <p:cNvPicPr>
            <a:picLocks noChangeAspect="1"/>
          </p:cNvPicPr>
          <p:nvPr/>
        </p:nvPicPr>
        <p:blipFill>
          <a:blip r:embed="rId3"/>
          <a:stretch>
            <a:fillRect/>
          </a:stretch>
        </p:blipFill>
        <p:spPr>
          <a:xfrm>
            <a:off x="8762224" y="4603302"/>
            <a:ext cx="782992" cy="904875"/>
          </a:xfrm>
          <a:prstGeom prst="rect">
            <a:avLst/>
          </a:prstGeom>
        </p:spPr>
      </p:pic>
    </p:spTree>
    <p:extLst>
      <p:ext uri="{BB962C8B-B14F-4D97-AF65-F5344CB8AC3E}">
        <p14:creationId xmlns:p14="http://schemas.microsoft.com/office/powerpoint/2010/main" val="3999651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F046A-D9B9-B84A-B11B-3AD6DD4DAA87}"/>
              </a:ext>
            </a:extLst>
          </p:cNvPr>
          <p:cNvSpPr>
            <a:spLocks noGrp="1"/>
          </p:cNvSpPr>
          <p:nvPr>
            <p:ph idx="1"/>
          </p:nvPr>
        </p:nvSpPr>
        <p:spPr/>
        <p:txBody>
          <a:bodyPr/>
          <a:lstStyle/>
          <a:p>
            <a:r>
              <a:rPr lang="en-US"/>
              <a:t>Already monitored by </a:t>
            </a:r>
            <a:r>
              <a:rPr lang="en-US" err="1"/>
              <a:t>OneAgent</a:t>
            </a:r>
            <a:endParaRPr lang="en-US"/>
          </a:p>
          <a:p>
            <a:r>
              <a:rPr lang="en-US"/>
              <a:t>Already part of the Topology</a:t>
            </a:r>
          </a:p>
          <a:p>
            <a:r>
              <a:rPr lang="en-US"/>
              <a:t>Additional value</a:t>
            </a:r>
          </a:p>
          <a:p>
            <a:pPr lvl="1"/>
            <a:r>
              <a:rPr lang="en-US"/>
              <a:t>Metrics</a:t>
            </a:r>
          </a:p>
          <a:p>
            <a:pPr lvl="1"/>
            <a:r>
              <a:rPr lang="en-US"/>
              <a:t>Thresholds</a:t>
            </a:r>
          </a:p>
        </p:txBody>
      </p:sp>
      <p:sp>
        <p:nvSpPr>
          <p:cNvPr id="4" name="Title 3">
            <a:extLst>
              <a:ext uri="{FF2B5EF4-FFF2-40B4-BE49-F238E27FC236}">
                <a16:creationId xmlns:a16="http://schemas.microsoft.com/office/drawing/2014/main" id="{3A465410-AB3C-1A4F-ACA5-F697903B9C85}"/>
              </a:ext>
            </a:extLst>
          </p:cNvPr>
          <p:cNvSpPr>
            <a:spLocks noGrp="1"/>
          </p:cNvSpPr>
          <p:nvPr>
            <p:ph type="title"/>
          </p:nvPr>
        </p:nvSpPr>
        <p:spPr/>
        <p:txBody>
          <a:bodyPr/>
          <a:lstStyle/>
          <a:p>
            <a:r>
              <a:rPr lang="en-US" err="1"/>
              <a:t>OneAgent</a:t>
            </a:r>
            <a:r>
              <a:rPr lang="en-US"/>
              <a:t> Plugins</a:t>
            </a:r>
          </a:p>
        </p:txBody>
      </p:sp>
      <p:pic>
        <p:nvPicPr>
          <p:cNvPr id="5" name="Picture 4">
            <a:extLst>
              <a:ext uri="{FF2B5EF4-FFF2-40B4-BE49-F238E27FC236}">
                <a16:creationId xmlns:a16="http://schemas.microsoft.com/office/drawing/2014/main" id="{041BB271-24D1-4F3D-B0B0-DE2B510E2C09}"/>
              </a:ext>
            </a:extLst>
          </p:cNvPr>
          <p:cNvPicPr>
            <a:picLocks noChangeAspect="1"/>
          </p:cNvPicPr>
          <p:nvPr/>
        </p:nvPicPr>
        <p:blipFill rotWithShape="1">
          <a:blip r:embed="rId2"/>
          <a:srcRect l="208" r="9900"/>
          <a:stretch/>
        </p:blipFill>
        <p:spPr>
          <a:xfrm>
            <a:off x="5261114" y="1956694"/>
            <a:ext cx="6084000" cy="3787572"/>
          </a:xfrm>
          <a:prstGeom prst="rect">
            <a:avLst/>
          </a:prstGeom>
        </p:spPr>
      </p:pic>
      <p:pic>
        <p:nvPicPr>
          <p:cNvPr id="7" name="Picture 6">
            <a:extLst>
              <a:ext uri="{FF2B5EF4-FFF2-40B4-BE49-F238E27FC236}">
                <a16:creationId xmlns:a16="http://schemas.microsoft.com/office/drawing/2014/main" id="{CF5F90DC-DF9E-4547-927E-85611CE8C23E}"/>
              </a:ext>
            </a:extLst>
          </p:cNvPr>
          <p:cNvPicPr>
            <a:picLocks noChangeAspect="1"/>
          </p:cNvPicPr>
          <p:nvPr/>
        </p:nvPicPr>
        <p:blipFill>
          <a:blip r:embed="rId3"/>
          <a:stretch>
            <a:fillRect/>
          </a:stretch>
        </p:blipFill>
        <p:spPr>
          <a:xfrm>
            <a:off x="7098264" y="4329404"/>
            <a:ext cx="533400" cy="904875"/>
          </a:xfrm>
          <a:prstGeom prst="rect">
            <a:avLst/>
          </a:prstGeom>
        </p:spPr>
      </p:pic>
      <p:pic>
        <p:nvPicPr>
          <p:cNvPr id="8" name="Picture 7">
            <a:extLst>
              <a:ext uri="{FF2B5EF4-FFF2-40B4-BE49-F238E27FC236}">
                <a16:creationId xmlns:a16="http://schemas.microsoft.com/office/drawing/2014/main" id="{88C61326-D1C4-4EFB-84B8-41C7DD53ABA7}"/>
              </a:ext>
            </a:extLst>
          </p:cNvPr>
          <p:cNvPicPr>
            <a:picLocks noChangeAspect="1"/>
          </p:cNvPicPr>
          <p:nvPr/>
        </p:nvPicPr>
        <p:blipFill>
          <a:blip r:embed="rId3"/>
          <a:stretch>
            <a:fillRect/>
          </a:stretch>
        </p:blipFill>
        <p:spPr>
          <a:xfrm>
            <a:off x="8762224" y="4603302"/>
            <a:ext cx="782992" cy="904875"/>
          </a:xfrm>
          <a:prstGeom prst="rect">
            <a:avLst/>
          </a:prstGeom>
        </p:spPr>
      </p:pic>
      <p:sp>
        <p:nvSpPr>
          <p:cNvPr id="9" name="Oval 8">
            <a:extLst>
              <a:ext uri="{FF2B5EF4-FFF2-40B4-BE49-F238E27FC236}">
                <a16:creationId xmlns:a16="http://schemas.microsoft.com/office/drawing/2014/main" id="{91660F9F-652B-4EF2-AF97-35561DFDD503}"/>
              </a:ext>
            </a:extLst>
          </p:cNvPr>
          <p:cNvSpPr/>
          <p:nvPr/>
        </p:nvSpPr>
        <p:spPr>
          <a:xfrm>
            <a:off x="6748690" y="3687193"/>
            <a:ext cx="289249" cy="289249"/>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6B10E9F5-BDA5-474C-BDD8-21D8353077A8}"/>
              </a:ext>
            </a:extLst>
          </p:cNvPr>
          <p:cNvSpPr/>
          <p:nvPr/>
        </p:nvSpPr>
        <p:spPr>
          <a:xfrm>
            <a:off x="7930277" y="3687193"/>
            <a:ext cx="289249" cy="289249"/>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4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F046A-D9B9-B84A-B11B-3AD6DD4DAA87}"/>
              </a:ext>
            </a:extLst>
          </p:cNvPr>
          <p:cNvSpPr>
            <a:spLocks noGrp="1"/>
          </p:cNvSpPr>
          <p:nvPr>
            <p:ph idx="1"/>
          </p:nvPr>
        </p:nvSpPr>
        <p:spPr/>
        <p:txBody>
          <a:bodyPr/>
          <a:lstStyle/>
          <a:p>
            <a:r>
              <a:rPr lang="en-US"/>
              <a:t>Building Topology from scratch</a:t>
            </a:r>
          </a:p>
          <a:p>
            <a:r>
              <a:rPr lang="en-US"/>
              <a:t>Additional Value</a:t>
            </a:r>
          </a:p>
          <a:p>
            <a:pPr lvl="1"/>
            <a:r>
              <a:rPr lang="en-US"/>
              <a:t>Custom Devices</a:t>
            </a:r>
          </a:p>
          <a:p>
            <a:pPr lvl="1"/>
            <a:r>
              <a:rPr lang="en-US"/>
              <a:t>Properties</a:t>
            </a:r>
          </a:p>
          <a:p>
            <a:pPr lvl="1"/>
            <a:r>
              <a:rPr lang="en-US"/>
              <a:t>Metrics</a:t>
            </a:r>
          </a:p>
          <a:p>
            <a:pPr lvl="1"/>
            <a:r>
              <a:rPr lang="en-US"/>
              <a:t>Thresholds</a:t>
            </a:r>
          </a:p>
          <a:p>
            <a:pPr lvl="1"/>
            <a:r>
              <a:rPr lang="en-US"/>
              <a:t>Events</a:t>
            </a:r>
          </a:p>
          <a:p>
            <a:pPr lvl="1"/>
            <a:endParaRPr lang="en-US"/>
          </a:p>
          <a:p>
            <a:endParaRPr lang="en-US"/>
          </a:p>
        </p:txBody>
      </p:sp>
      <p:sp>
        <p:nvSpPr>
          <p:cNvPr id="4" name="Title 3">
            <a:extLst>
              <a:ext uri="{FF2B5EF4-FFF2-40B4-BE49-F238E27FC236}">
                <a16:creationId xmlns:a16="http://schemas.microsoft.com/office/drawing/2014/main" id="{3A465410-AB3C-1A4F-ACA5-F697903B9C85}"/>
              </a:ext>
            </a:extLst>
          </p:cNvPr>
          <p:cNvSpPr>
            <a:spLocks noGrp="1"/>
          </p:cNvSpPr>
          <p:nvPr>
            <p:ph type="title"/>
          </p:nvPr>
        </p:nvSpPr>
        <p:spPr/>
        <p:txBody>
          <a:bodyPr/>
          <a:lstStyle/>
          <a:p>
            <a:r>
              <a:rPr lang="en-US" err="1">
                <a:latin typeface="Bernina Sans"/>
              </a:rPr>
              <a:t>ActiveGate</a:t>
            </a:r>
            <a:r>
              <a:rPr lang="en-US">
                <a:latin typeface="Bernina Sans"/>
              </a:rPr>
              <a:t> Plugins</a:t>
            </a:r>
          </a:p>
        </p:txBody>
      </p:sp>
      <p:pic>
        <p:nvPicPr>
          <p:cNvPr id="5" name="Picture 4">
            <a:extLst>
              <a:ext uri="{FF2B5EF4-FFF2-40B4-BE49-F238E27FC236}">
                <a16:creationId xmlns:a16="http://schemas.microsoft.com/office/drawing/2014/main" id="{041BB271-24D1-4F3D-B0B0-DE2B510E2C09}"/>
              </a:ext>
            </a:extLst>
          </p:cNvPr>
          <p:cNvPicPr>
            <a:picLocks noChangeAspect="1"/>
          </p:cNvPicPr>
          <p:nvPr/>
        </p:nvPicPr>
        <p:blipFill rotWithShape="1">
          <a:blip r:embed="rId2"/>
          <a:srcRect l="208" r="9900"/>
          <a:stretch/>
        </p:blipFill>
        <p:spPr>
          <a:xfrm>
            <a:off x="5261114" y="1956694"/>
            <a:ext cx="6084000" cy="3787572"/>
          </a:xfrm>
          <a:prstGeom prst="rect">
            <a:avLst/>
          </a:prstGeom>
        </p:spPr>
      </p:pic>
      <p:pic>
        <p:nvPicPr>
          <p:cNvPr id="10" name="Picture 9">
            <a:extLst>
              <a:ext uri="{FF2B5EF4-FFF2-40B4-BE49-F238E27FC236}">
                <a16:creationId xmlns:a16="http://schemas.microsoft.com/office/drawing/2014/main" id="{74718741-4121-46C3-B4CD-4E7F3692D02C}"/>
              </a:ext>
            </a:extLst>
          </p:cNvPr>
          <p:cNvPicPr>
            <a:picLocks noChangeAspect="1"/>
          </p:cNvPicPr>
          <p:nvPr/>
        </p:nvPicPr>
        <p:blipFill>
          <a:blip r:embed="rId3"/>
          <a:stretch>
            <a:fillRect/>
          </a:stretch>
        </p:blipFill>
        <p:spPr>
          <a:xfrm>
            <a:off x="7098264" y="4329404"/>
            <a:ext cx="533400" cy="904875"/>
          </a:xfrm>
          <a:prstGeom prst="rect">
            <a:avLst/>
          </a:prstGeom>
        </p:spPr>
      </p:pic>
      <p:pic>
        <p:nvPicPr>
          <p:cNvPr id="11" name="Picture 10">
            <a:extLst>
              <a:ext uri="{FF2B5EF4-FFF2-40B4-BE49-F238E27FC236}">
                <a16:creationId xmlns:a16="http://schemas.microsoft.com/office/drawing/2014/main" id="{40C454BF-EE56-41A7-9663-4B760A4D1009}"/>
              </a:ext>
            </a:extLst>
          </p:cNvPr>
          <p:cNvPicPr>
            <a:picLocks noChangeAspect="1"/>
          </p:cNvPicPr>
          <p:nvPr/>
        </p:nvPicPr>
        <p:blipFill>
          <a:blip r:embed="rId3"/>
          <a:stretch>
            <a:fillRect/>
          </a:stretch>
        </p:blipFill>
        <p:spPr>
          <a:xfrm>
            <a:off x="8762224" y="4603302"/>
            <a:ext cx="782992" cy="904875"/>
          </a:xfrm>
          <a:prstGeom prst="rect">
            <a:avLst/>
          </a:prstGeom>
        </p:spPr>
      </p:pic>
      <p:sp>
        <p:nvSpPr>
          <p:cNvPr id="12" name="Oval 11">
            <a:extLst>
              <a:ext uri="{FF2B5EF4-FFF2-40B4-BE49-F238E27FC236}">
                <a16:creationId xmlns:a16="http://schemas.microsoft.com/office/drawing/2014/main" id="{DBAE76D1-9E2C-4E21-A59D-1416AB66F54B}"/>
              </a:ext>
            </a:extLst>
          </p:cNvPr>
          <p:cNvSpPr/>
          <p:nvPr/>
        </p:nvSpPr>
        <p:spPr>
          <a:xfrm>
            <a:off x="6748690" y="3687193"/>
            <a:ext cx="289249" cy="289249"/>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0FD3790-58A9-4B66-8F12-922E88985146}"/>
              </a:ext>
            </a:extLst>
          </p:cNvPr>
          <p:cNvSpPr/>
          <p:nvPr/>
        </p:nvSpPr>
        <p:spPr>
          <a:xfrm>
            <a:off x="7930277" y="3687193"/>
            <a:ext cx="289249" cy="289249"/>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1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F046A-D9B9-B84A-B11B-3AD6DD4DAA87}"/>
              </a:ext>
            </a:extLst>
          </p:cNvPr>
          <p:cNvSpPr>
            <a:spLocks noGrp="1"/>
          </p:cNvSpPr>
          <p:nvPr>
            <p:ph idx="1"/>
          </p:nvPr>
        </p:nvSpPr>
        <p:spPr/>
        <p:txBody>
          <a:bodyPr/>
          <a:lstStyle/>
          <a:p>
            <a:r>
              <a:rPr lang="en-US"/>
              <a:t>Building Topology from scratch</a:t>
            </a:r>
          </a:p>
          <a:p>
            <a:r>
              <a:rPr lang="en-US"/>
              <a:t>Additional Value</a:t>
            </a:r>
          </a:p>
          <a:p>
            <a:pPr lvl="1"/>
            <a:r>
              <a:rPr lang="en-US"/>
              <a:t>Custom Devices</a:t>
            </a:r>
          </a:p>
          <a:p>
            <a:pPr lvl="1"/>
            <a:r>
              <a:rPr lang="en-US"/>
              <a:t>Properties</a:t>
            </a:r>
          </a:p>
          <a:p>
            <a:pPr lvl="1"/>
            <a:r>
              <a:rPr lang="en-US"/>
              <a:t>Metrics</a:t>
            </a:r>
          </a:p>
          <a:p>
            <a:pPr lvl="1"/>
            <a:r>
              <a:rPr lang="en-US"/>
              <a:t>Thresholds</a:t>
            </a:r>
          </a:p>
          <a:p>
            <a:pPr lvl="1"/>
            <a:r>
              <a:rPr lang="en-US"/>
              <a:t>Events</a:t>
            </a:r>
          </a:p>
          <a:p>
            <a:pPr lvl="1"/>
            <a:endParaRPr lang="en-US"/>
          </a:p>
          <a:p>
            <a:endParaRPr lang="en-US"/>
          </a:p>
        </p:txBody>
      </p:sp>
      <p:sp>
        <p:nvSpPr>
          <p:cNvPr id="4" name="Title 3">
            <a:extLst>
              <a:ext uri="{FF2B5EF4-FFF2-40B4-BE49-F238E27FC236}">
                <a16:creationId xmlns:a16="http://schemas.microsoft.com/office/drawing/2014/main" id="{3A465410-AB3C-1A4F-ACA5-F697903B9C85}"/>
              </a:ext>
            </a:extLst>
          </p:cNvPr>
          <p:cNvSpPr>
            <a:spLocks noGrp="1"/>
          </p:cNvSpPr>
          <p:nvPr>
            <p:ph type="title"/>
          </p:nvPr>
        </p:nvSpPr>
        <p:spPr/>
        <p:txBody>
          <a:bodyPr/>
          <a:lstStyle/>
          <a:p>
            <a:r>
              <a:rPr lang="en-US" err="1">
                <a:latin typeface="Bernina Sans"/>
              </a:rPr>
              <a:t>ActiveGate</a:t>
            </a:r>
            <a:r>
              <a:rPr lang="en-US">
                <a:latin typeface="Bernina Sans"/>
              </a:rPr>
              <a:t> Plugins</a:t>
            </a:r>
          </a:p>
        </p:txBody>
      </p:sp>
      <p:pic>
        <p:nvPicPr>
          <p:cNvPr id="5" name="Picture 4">
            <a:extLst>
              <a:ext uri="{FF2B5EF4-FFF2-40B4-BE49-F238E27FC236}">
                <a16:creationId xmlns:a16="http://schemas.microsoft.com/office/drawing/2014/main" id="{041BB271-24D1-4F3D-B0B0-DE2B510E2C09}"/>
              </a:ext>
            </a:extLst>
          </p:cNvPr>
          <p:cNvPicPr>
            <a:picLocks noChangeAspect="1"/>
          </p:cNvPicPr>
          <p:nvPr/>
        </p:nvPicPr>
        <p:blipFill rotWithShape="1">
          <a:blip r:embed="rId2"/>
          <a:srcRect l="208" r="9900"/>
          <a:stretch/>
        </p:blipFill>
        <p:spPr>
          <a:xfrm>
            <a:off x="5261114" y="1956694"/>
            <a:ext cx="6084000" cy="3787572"/>
          </a:xfrm>
          <a:prstGeom prst="rect">
            <a:avLst/>
          </a:prstGeom>
        </p:spPr>
      </p:pic>
      <p:sp>
        <p:nvSpPr>
          <p:cNvPr id="6" name="Oval 5">
            <a:extLst>
              <a:ext uri="{FF2B5EF4-FFF2-40B4-BE49-F238E27FC236}">
                <a16:creationId xmlns:a16="http://schemas.microsoft.com/office/drawing/2014/main" id="{9572575E-F2CB-48A5-AEA9-540E3C41016F}"/>
              </a:ext>
            </a:extLst>
          </p:cNvPr>
          <p:cNvSpPr/>
          <p:nvPr/>
        </p:nvSpPr>
        <p:spPr>
          <a:xfrm>
            <a:off x="7156580" y="4945224"/>
            <a:ext cx="289249" cy="289249"/>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8E1278A2-AC66-4724-87AA-793C7E82B1EC}"/>
              </a:ext>
            </a:extLst>
          </p:cNvPr>
          <p:cNvSpPr/>
          <p:nvPr/>
        </p:nvSpPr>
        <p:spPr>
          <a:xfrm>
            <a:off x="9137325" y="4883018"/>
            <a:ext cx="289249" cy="289249"/>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248A6DE9-B689-4106-B2C0-EE3578E26385}"/>
              </a:ext>
            </a:extLst>
          </p:cNvPr>
          <p:cNvSpPr/>
          <p:nvPr/>
        </p:nvSpPr>
        <p:spPr>
          <a:xfrm>
            <a:off x="6748690" y="3687193"/>
            <a:ext cx="289249" cy="289249"/>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FF4847F0-82CC-4F9B-BBCC-FE0EFF7C8A4E}"/>
              </a:ext>
            </a:extLst>
          </p:cNvPr>
          <p:cNvSpPr/>
          <p:nvPr/>
        </p:nvSpPr>
        <p:spPr>
          <a:xfrm>
            <a:off x="7930277" y="3687193"/>
            <a:ext cx="289249" cy="289249"/>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14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noProof="0"/>
              <a:t> Number of technologies has grown rapidly  </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noProof="0"/>
              <a:t>Overview</a:t>
            </a:r>
          </a:p>
          <a:p>
            <a:r>
              <a:rPr lang="en-US" noProof="0">
                <a:solidFill>
                  <a:schemeClr val="bg1">
                    <a:alpha val="20000"/>
                  </a:schemeClr>
                </a:solidFill>
              </a:rPr>
              <a:t>Set up environment</a:t>
            </a:r>
          </a:p>
          <a:p>
            <a:r>
              <a:rPr lang="en-US" noProof="0">
                <a:solidFill>
                  <a:schemeClr val="bg1">
                    <a:alpha val="20000"/>
                  </a:schemeClr>
                </a:solidFill>
              </a:rPr>
              <a:t>OneAgent Plugin</a:t>
            </a:r>
          </a:p>
          <a:p>
            <a:r>
              <a:rPr lang="en-US" noProof="0">
                <a:solidFill>
                  <a:schemeClr val="bg1">
                    <a:alpha val="20000"/>
                  </a:schemeClr>
                </a:solidFill>
              </a:rPr>
              <a:t>ActiveGate Plugin</a:t>
            </a:r>
          </a:p>
          <a:p>
            <a:r>
              <a:rPr lang="en-US" noProof="0">
                <a:solidFill>
                  <a:schemeClr val="bg1">
                    <a:alpha val="20000"/>
                  </a:schemeClr>
                </a:solidFill>
              </a:rPr>
              <a:t>API</a:t>
            </a:r>
          </a:p>
          <a:p>
            <a:r>
              <a:rPr lang="en-US" noProof="0">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5FF406C-4105-467B-80F5-570FEE361E4A}"/>
              </a:ext>
            </a:extLst>
          </p:cNvPr>
          <p:cNvPicPr>
            <a:picLocks noChangeAspect="1"/>
          </p:cNvPicPr>
          <p:nvPr/>
        </p:nvPicPr>
        <p:blipFill>
          <a:blip r:embed="rId3"/>
          <a:stretch>
            <a:fillRect/>
          </a:stretch>
        </p:blipFill>
        <p:spPr>
          <a:xfrm>
            <a:off x="3591498" y="1516356"/>
            <a:ext cx="8402537" cy="4515761"/>
          </a:xfrm>
          <a:prstGeom prst="rect">
            <a:avLst/>
          </a:prstGeom>
        </p:spPr>
      </p:pic>
      <p:sp>
        <p:nvSpPr>
          <p:cNvPr id="11" name="Arc 10">
            <a:extLst>
              <a:ext uri="{FF2B5EF4-FFF2-40B4-BE49-F238E27FC236}">
                <a16:creationId xmlns:a16="http://schemas.microsoft.com/office/drawing/2014/main" id="{F982ED10-316D-470D-A256-949523E4D06F}"/>
              </a:ext>
            </a:extLst>
          </p:cNvPr>
          <p:cNvSpPr/>
          <p:nvPr/>
        </p:nvSpPr>
        <p:spPr>
          <a:xfrm flipV="1">
            <a:off x="2239430" y="-1323545"/>
            <a:ext cx="8389054" cy="7002823"/>
          </a:xfrm>
          <a:prstGeom prst="arc">
            <a:avLst>
              <a:gd name="adj1" fmla="val 16200000"/>
              <a:gd name="adj2" fmla="val 21435520"/>
            </a:avLst>
          </a:prstGeom>
          <a:ln w="2540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DA9D65F2-D726-4FFD-8E49-A06AB08D1FDE}"/>
              </a:ext>
            </a:extLst>
          </p:cNvPr>
          <p:cNvSpPr/>
          <p:nvPr/>
        </p:nvSpPr>
        <p:spPr>
          <a:xfrm>
            <a:off x="5032862" y="1178722"/>
            <a:ext cx="423337" cy="706950"/>
          </a:xfrm>
          <a:prstGeom prst="downArrow">
            <a:avLst/>
          </a:prstGeom>
          <a:solidFill>
            <a:srgbClr val="22B14C"/>
          </a:solidFill>
          <a:ln>
            <a:solidFill>
              <a:srgbClr val="21B1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0F1419"/>
              </a:solidFill>
              <a:effectLst>
                <a:outerShdw blurRad="38100" dist="19050" dir="2700000" algn="tl" rotWithShape="0">
                  <a:srgbClr val="0F1419">
                    <a:alpha val="40000"/>
                  </a:srgbClr>
                </a:outerShdw>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F21931-8A94-4A68-83D4-233E272FF8D6}"/>
              </a:ext>
            </a:extLst>
          </p:cNvPr>
          <p:cNvSpPr/>
          <p:nvPr/>
        </p:nvSpPr>
        <p:spPr>
          <a:xfrm>
            <a:off x="5456199" y="1101970"/>
            <a:ext cx="15813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1" i="0" u="none" strike="noStrike" kern="1200" cap="none" spc="0" normalizeH="0" baseline="0" noProof="0">
                <a:ln>
                  <a:noFill/>
                </a:ln>
                <a:solidFill>
                  <a:srgbClr val="22B14C"/>
                </a:solidFill>
                <a:effectLst/>
                <a:uLnTx/>
                <a:uFillTx/>
                <a:latin typeface="BerninaSans"/>
                <a:ea typeface="+mn-ea"/>
                <a:cs typeface="+mn-cs"/>
              </a:rPr>
              <a:t>Databases</a:t>
            </a:r>
            <a:endParaRPr kumimoji="0" lang="en-US" sz="1800" b="0" i="0" u="none" strike="noStrike" kern="1200" cap="none" spc="0" normalizeH="0" baseline="0" noProof="0">
              <a:ln>
                <a:noFill/>
              </a:ln>
              <a:solidFill>
                <a:srgbClr val="22B14C"/>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18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AE3C-8ED8-CF47-96F6-431C74D30B76}"/>
              </a:ext>
            </a:extLst>
          </p:cNvPr>
          <p:cNvSpPr>
            <a:spLocks noGrp="1"/>
          </p:cNvSpPr>
          <p:nvPr>
            <p:ph type="title"/>
          </p:nvPr>
        </p:nvSpPr>
        <p:spPr/>
        <p:txBody>
          <a:bodyPr/>
          <a:lstStyle/>
          <a:p>
            <a:r>
              <a:rPr lang="en-US" err="1">
                <a:latin typeface="Bernina Sans"/>
              </a:rPr>
              <a:t>ActiveGate</a:t>
            </a:r>
            <a:r>
              <a:rPr lang="en-US">
                <a:latin typeface="Bernina Sans"/>
              </a:rPr>
              <a:t> Plugin Metadata</a:t>
            </a:r>
          </a:p>
        </p:txBody>
      </p:sp>
      <p:pic>
        <p:nvPicPr>
          <p:cNvPr id="5" name="Picture 4">
            <a:extLst>
              <a:ext uri="{FF2B5EF4-FFF2-40B4-BE49-F238E27FC236}">
                <a16:creationId xmlns:a16="http://schemas.microsoft.com/office/drawing/2014/main" id="{309B6523-E5B3-4FFF-9A39-E7B3C7766005}"/>
              </a:ext>
            </a:extLst>
          </p:cNvPr>
          <p:cNvPicPr>
            <a:picLocks noChangeAspect="1"/>
          </p:cNvPicPr>
          <p:nvPr/>
        </p:nvPicPr>
        <p:blipFill rotWithShape="1">
          <a:blip r:embed="rId2"/>
          <a:srcRect r="3251"/>
          <a:stretch/>
        </p:blipFill>
        <p:spPr>
          <a:xfrm>
            <a:off x="838200" y="1534204"/>
            <a:ext cx="5004000" cy="2352675"/>
          </a:xfrm>
          <a:prstGeom prst="rect">
            <a:avLst/>
          </a:prstGeom>
        </p:spPr>
      </p:pic>
      <p:pic>
        <p:nvPicPr>
          <p:cNvPr id="6" name="Picture 5">
            <a:extLst>
              <a:ext uri="{FF2B5EF4-FFF2-40B4-BE49-F238E27FC236}">
                <a16:creationId xmlns:a16="http://schemas.microsoft.com/office/drawing/2014/main" id="{E46C05E7-D094-4065-B5B1-1D6D0291D935}"/>
              </a:ext>
            </a:extLst>
          </p:cNvPr>
          <p:cNvPicPr>
            <a:picLocks noChangeAspect="1"/>
          </p:cNvPicPr>
          <p:nvPr/>
        </p:nvPicPr>
        <p:blipFill rotWithShape="1">
          <a:blip r:embed="rId3"/>
          <a:srcRect r="25585"/>
          <a:stretch/>
        </p:blipFill>
        <p:spPr>
          <a:xfrm>
            <a:off x="6340544" y="1534204"/>
            <a:ext cx="5004000" cy="2581275"/>
          </a:xfrm>
          <a:prstGeom prst="rect">
            <a:avLst/>
          </a:prstGeom>
        </p:spPr>
      </p:pic>
    </p:spTree>
    <p:extLst>
      <p:ext uri="{BB962C8B-B14F-4D97-AF65-F5344CB8AC3E}">
        <p14:creationId xmlns:p14="http://schemas.microsoft.com/office/powerpoint/2010/main" val="109913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AE3C-8ED8-CF47-96F6-431C74D30B76}"/>
              </a:ext>
            </a:extLst>
          </p:cNvPr>
          <p:cNvSpPr>
            <a:spLocks noGrp="1"/>
          </p:cNvSpPr>
          <p:nvPr>
            <p:ph type="title"/>
          </p:nvPr>
        </p:nvSpPr>
        <p:spPr/>
        <p:txBody>
          <a:bodyPr/>
          <a:lstStyle/>
          <a:p>
            <a:r>
              <a:rPr lang="en-US" err="1">
                <a:latin typeface="Bernina Sans"/>
              </a:rPr>
              <a:t>ActiveGate</a:t>
            </a:r>
            <a:r>
              <a:rPr lang="en-US">
                <a:latin typeface="Bernina Sans"/>
              </a:rPr>
              <a:t> Plugin Metadata</a:t>
            </a:r>
          </a:p>
        </p:txBody>
      </p:sp>
      <p:pic>
        <p:nvPicPr>
          <p:cNvPr id="5" name="Picture 4">
            <a:extLst>
              <a:ext uri="{FF2B5EF4-FFF2-40B4-BE49-F238E27FC236}">
                <a16:creationId xmlns:a16="http://schemas.microsoft.com/office/drawing/2014/main" id="{309B6523-E5B3-4FFF-9A39-E7B3C7766005}"/>
              </a:ext>
            </a:extLst>
          </p:cNvPr>
          <p:cNvPicPr>
            <a:picLocks noChangeAspect="1"/>
          </p:cNvPicPr>
          <p:nvPr/>
        </p:nvPicPr>
        <p:blipFill rotWithShape="1">
          <a:blip r:embed="rId2"/>
          <a:srcRect r="3251"/>
          <a:stretch/>
        </p:blipFill>
        <p:spPr>
          <a:xfrm>
            <a:off x="838200" y="1534204"/>
            <a:ext cx="5004000" cy="2352675"/>
          </a:xfrm>
          <a:prstGeom prst="rect">
            <a:avLst/>
          </a:prstGeom>
        </p:spPr>
      </p:pic>
      <p:pic>
        <p:nvPicPr>
          <p:cNvPr id="6" name="Picture 5">
            <a:extLst>
              <a:ext uri="{FF2B5EF4-FFF2-40B4-BE49-F238E27FC236}">
                <a16:creationId xmlns:a16="http://schemas.microsoft.com/office/drawing/2014/main" id="{E46C05E7-D094-4065-B5B1-1D6D0291D935}"/>
              </a:ext>
            </a:extLst>
          </p:cNvPr>
          <p:cNvPicPr>
            <a:picLocks noChangeAspect="1"/>
          </p:cNvPicPr>
          <p:nvPr/>
        </p:nvPicPr>
        <p:blipFill rotWithShape="1">
          <a:blip r:embed="rId3"/>
          <a:srcRect r="25585"/>
          <a:stretch/>
        </p:blipFill>
        <p:spPr>
          <a:xfrm>
            <a:off x="6340544" y="1534204"/>
            <a:ext cx="5004000" cy="2581275"/>
          </a:xfrm>
          <a:prstGeom prst="rect">
            <a:avLst/>
          </a:prstGeom>
        </p:spPr>
      </p:pic>
      <p:sp>
        <p:nvSpPr>
          <p:cNvPr id="7" name="Triangle 7">
            <a:extLst>
              <a:ext uri="{FF2B5EF4-FFF2-40B4-BE49-F238E27FC236}">
                <a16:creationId xmlns:a16="http://schemas.microsoft.com/office/drawing/2014/main" id="{ED267602-09FC-49EE-851F-BAACCD1EEC2B}"/>
              </a:ext>
            </a:extLst>
          </p:cNvPr>
          <p:cNvSpPr/>
          <p:nvPr/>
        </p:nvSpPr>
        <p:spPr>
          <a:xfrm rot="16200000" flipV="1">
            <a:off x="1114341" y="2449661"/>
            <a:ext cx="173736" cy="125749"/>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riangle 7">
            <a:extLst>
              <a:ext uri="{FF2B5EF4-FFF2-40B4-BE49-F238E27FC236}">
                <a16:creationId xmlns:a16="http://schemas.microsoft.com/office/drawing/2014/main" id="{BE9C8B18-2F81-4D54-BE84-944983AA2504}"/>
              </a:ext>
            </a:extLst>
          </p:cNvPr>
          <p:cNvSpPr/>
          <p:nvPr/>
        </p:nvSpPr>
        <p:spPr>
          <a:xfrm rot="16200000" flipV="1">
            <a:off x="6631845" y="2275925"/>
            <a:ext cx="173736" cy="125749"/>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09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AE3C-8ED8-CF47-96F6-431C74D30B76}"/>
              </a:ext>
            </a:extLst>
          </p:cNvPr>
          <p:cNvSpPr>
            <a:spLocks noGrp="1"/>
          </p:cNvSpPr>
          <p:nvPr>
            <p:ph type="title"/>
          </p:nvPr>
        </p:nvSpPr>
        <p:spPr/>
        <p:txBody>
          <a:bodyPr/>
          <a:lstStyle/>
          <a:p>
            <a:r>
              <a:rPr lang="en-US" err="1">
                <a:latin typeface="Bernina Sans"/>
              </a:rPr>
              <a:t>ActiveGate</a:t>
            </a:r>
            <a:r>
              <a:rPr lang="en-US">
                <a:latin typeface="Bernina Sans"/>
              </a:rPr>
              <a:t> Plugin Metadata</a:t>
            </a:r>
          </a:p>
        </p:txBody>
      </p:sp>
      <p:pic>
        <p:nvPicPr>
          <p:cNvPr id="5" name="Picture 4">
            <a:extLst>
              <a:ext uri="{FF2B5EF4-FFF2-40B4-BE49-F238E27FC236}">
                <a16:creationId xmlns:a16="http://schemas.microsoft.com/office/drawing/2014/main" id="{309B6523-E5B3-4FFF-9A39-E7B3C7766005}"/>
              </a:ext>
            </a:extLst>
          </p:cNvPr>
          <p:cNvPicPr>
            <a:picLocks noChangeAspect="1"/>
          </p:cNvPicPr>
          <p:nvPr/>
        </p:nvPicPr>
        <p:blipFill rotWithShape="1">
          <a:blip r:embed="rId2"/>
          <a:srcRect r="3251"/>
          <a:stretch/>
        </p:blipFill>
        <p:spPr>
          <a:xfrm>
            <a:off x="838200" y="1534204"/>
            <a:ext cx="5004000" cy="2352675"/>
          </a:xfrm>
          <a:prstGeom prst="rect">
            <a:avLst/>
          </a:prstGeom>
        </p:spPr>
      </p:pic>
      <p:pic>
        <p:nvPicPr>
          <p:cNvPr id="6" name="Picture 5">
            <a:extLst>
              <a:ext uri="{FF2B5EF4-FFF2-40B4-BE49-F238E27FC236}">
                <a16:creationId xmlns:a16="http://schemas.microsoft.com/office/drawing/2014/main" id="{E46C05E7-D094-4065-B5B1-1D6D0291D935}"/>
              </a:ext>
            </a:extLst>
          </p:cNvPr>
          <p:cNvPicPr>
            <a:picLocks noChangeAspect="1"/>
          </p:cNvPicPr>
          <p:nvPr/>
        </p:nvPicPr>
        <p:blipFill rotWithShape="1">
          <a:blip r:embed="rId3"/>
          <a:srcRect r="25585"/>
          <a:stretch/>
        </p:blipFill>
        <p:spPr>
          <a:xfrm>
            <a:off x="6340544" y="1534204"/>
            <a:ext cx="5004000" cy="2581275"/>
          </a:xfrm>
          <a:prstGeom prst="rect">
            <a:avLst/>
          </a:prstGeom>
        </p:spPr>
      </p:pic>
      <p:sp>
        <p:nvSpPr>
          <p:cNvPr id="7" name="Triangle 7">
            <a:extLst>
              <a:ext uri="{FF2B5EF4-FFF2-40B4-BE49-F238E27FC236}">
                <a16:creationId xmlns:a16="http://schemas.microsoft.com/office/drawing/2014/main" id="{ED267602-09FC-49EE-851F-BAACCD1EEC2B}"/>
              </a:ext>
            </a:extLst>
          </p:cNvPr>
          <p:cNvSpPr/>
          <p:nvPr/>
        </p:nvSpPr>
        <p:spPr>
          <a:xfrm rot="16200000" flipV="1">
            <a:off x="1077017" y="3532016"/>
            <a:ext cx="173736" cy="125749"/>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riangle 7">
            <a:extLst>
              <a:ext uri="{FF2B5EF4-FFF2-40B4-BE49-F238E27FC236}">
                <a16:creationId xmlns:a16="http://schemas.microsoft.com/office/drawing/2014/main" id="{BE9C8B18-2F81-4D54-BE84-944983AA2504}"/>
              </a:ext>
            </a:extLst>
          </p:cNvPr>
          <p:cNvSpPr/>
          <p:nvPr/>
        </p:nvSpPr>
        <p:spPr>
          <a:xfrm rot="16200000" flipV="1">
            <a:off x="6594521" y="3731498"/>
            <a:ext cx="173736" cy="125749"/>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79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AE3C-8ED8-CF47-96F6-431C74D30B76}"/>
              </a:ext>
            </a:extLst>
          </p:cNvPr>
          <p:cNvSpPr>
            <a:spLocks noGrp="1"/>
          </p:cNvSpPr>
          <p:nvPr>
            <p:ph type="title"/>
          </p:nvPr>
        </p:nvSpPr>
        <p:spPr/>
        <p:txBody>
          <a:bodyPr/>
          <a:lstStyle/>
          <a:p>
            <a:r>
              <a:rPr lang="en-US" err="1">
                <a:latin typeface="Bernina Sans"/>
              </a:rPr>
              <a:t>ActiveGate</a:t>
            </a:r>
            <a:r>
              <a:rPr lang="en-US">
                <a:latin typeface="Bernina Sans"/>
              </a:rPr>
              <a:t> Plugin Metadata</a:t>
            </a:r>
          </a:p>
        </p:txBody>
      </p:sp>
      <p:pic>
        <p:nvPicPr>
          <p:cNvPr id="9" name="Picture 8">
            <a:extLst>
              <a:ext uri="{FF2B5EF4-FFF2-40B4-BE49-F238E27FC236}">
                <a16:creationId xmlns:a16="http://schemas.microsoft.com/office/drawing/2014/main" id="{B253378F-5FBB-4CBA-9FBE-DD6F8485F296}"/>
              </a:ext>
            </a:extLst>
          </p:cNvPr>
          <p:cNvPicPr>
            <a:picLocks noChangeAspect="1"/>
          </p:cNvPicPr>
          <p:nvPr/>
        </p:nvPicPr>
        <p:blipFill rotWithShape="1">
          <a:blip r:embed="rId2"/>
          <a:srcRect r="2170"/>
          <a:stretch/>
        </p:blipFill>
        <p:spPr>
          <a:xfrm>
            <a:off x="6340544" y="1524000"/>
            <a:ext cx="5004000" cy="1924050"/>
          </a:xfrm>
          <a:prstGeom prst="rect">
            <a:avLst/>
          </a:prstGeom>
        </p:spPr>
      </p:pic>
      <p:pic>
        <p:nvPicPr>
          <p:cNvPr id="10" name="Picture 9">
            <a:extLst>
              <a:ext uri="{FF2B5EF4-FFF2-40B4-BE49-F238E27FC236}">
                <a16:creationId xmlns:a16="http://schemas.microsoft.com/office/drawing/2014/main" id="{2D66B537-BD18-4284-871F-34D2AB847C88}"/>
              </a:ext>
            </a:extLst>
          </p:cNvPr>
          <p:cNvPicPr>
            <a:picLocks noChangeAspect="1"/>
          </p:cNvPicPr>
          <p:nvPr/>
        </p:nvPicPr>
        <p:blipFill>
          <a:blip r:embed="rId3"/>
          <a:stretch>
            <a:fillRect/>
          </a:stretch>
        </p:blipFill>
        <p:spPr>
          <a:xfrm>
            <a:off x="822256" y="1524000"/>
            <a:ext cx="5029200" cy="1876425"/>
          </a:xfrm>
          <a:prstGeom prst="rect">
            <a:avLst/>
          </a:prstGeom>
        </p:spPr>
      </p:pic>
    </p:spTree>
    <p:extLst>
      <p:ext uri="{BB962C8B-B14F-4D97-AF65-F5344CB8AC3E}">
        <p14:creationId xmlns:p14="http://schemas.microsoft.com/office/powerpoint/2010/main" val="197918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err="1">
                <a:latin typeface="Bernina Sans"/>
              </a:rPr>
              <a:t>ActiveGate</a:t>
            </a:r>
            <a:r>
              <a:rPr lang="en-US">
                <a:latin typeface="Bernina Sans"/>
              </a:rPr>
              <a:t> Plugin – Scheduling the Plugin</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vert="horz" lIns="91440" tIns="45720" rIns="91440" bIns="45720" rtlCol="0" anchor="t">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err="1">
                <a:latin typeface="Bernina Sans"/>
              </a:rPr>
              <a:t>ActiveGate</a:t>
            </a:r>
            <a:r>
              <a:rPr lang="en-US">
                <a:latin typeface="Bernina Sans"/>
              </a:rPr>
              <a:t>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4016324"/>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200C549-FD21-421D-B31D-69A16D8672F2}"/>
              </a:ext>
            </a:extLst>
          </p:cNvPr>
          <p:cNvPicPr>
            <a:picLocks noChangeAspect="1"/>
          </p:cNvPicPr>
          <p:nvPr/>
        </p:nvPicPr>
        <p:blipFill>
          <a:blip r:embed="rId2"/>
          <a:stretch>
            <a:fillRect/>
          </a:stretch>
        </p:blipFill>
        <p:spPr>
          <a:xfrm>
            <a:off x="4467933" y="1651907"/>
            <a:ext cx="6756071" cy="452505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086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err="1">
                <a:latin typeface="Bernina Sans"/>
              </a:rPr>
              <a:t>ActiveGate</a:t>
            </a:r>
            <a:r>
              <a:rPr lang="en-US">
                <a:latin typeface="Bernina Sans"/>
              </a:rPr>
              <a:t> Plugin – Custom Devices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vert="horz" lIns="91440" tIns="45720" rIns="91440" bIns="45720" rtlCol="0" anchor="t">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err="1">
                <a:latin typeface="Bernina Sans"/>
              </a:rPr>
              <a:t>ActiveGate</a:t>
            </a:r>
            <a:r>
              <a:rPr lang="en-US">
                <a:latin typeface="Bernina Sans"/>
              </a:rPr>
              <a:t>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4016324"/>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A6121F2-D730-48FA-B994-9A2AB0FEAA4C}"/>
              </a:ext>
            </a:extLst>
          </p:cNvPr>
          <p:cNvPicPr>
            <a:picLocks noChangeAspect="1"/>
          </p:cNvPicPr>
          <p:nvPr/>
        </p:nvPicPr>
        <p:blipFill>
          <a:blip r:embed="rId2"/>
          <a:stretch>
            <a:fillRect/>
          </a:stretch>
        </p:blipFill>
        <p:spPr>
          <a:xfrm>
            <a:off x="3772537" y="1379892"/>
            <a:ext cx="7972425" cy="50196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482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err="1">
                <a:latin typeface="Bernina Sans"/>
              </a:rPr>
              <a:t>ActiveGate</a:t>
            </a:r>
            <a:r>
              <a:rPr lang="en-US">
                <a:latin typeface="Bernina Sans"/>
              </a:rPr>
              <a:t> Plugin – Custom Metrics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vert="horz" lIns="91440" tIns="45720" rIns="91440" bIns="45720" rtlCol="0" anchor="t">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err="1">
                <a:latin typeface="Bernina Sans"/>
              </a:rPr>
              <a:t>ActiveGate</a:t>
            </a:r>
            <a:r>
              <a:rPr lang="en-US">
                <a:latin typeface="Bernina Sans"/>
              </a:rPr>
              <a:t>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4016324"/>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65ECD4-8778-412B-BF7C-DFDF0BEDA2F5}"/>
              </a:ext>
            </a:extLst>
          </p:cNvPr>
          <p:cNvPicPr>
            <a:picLocks noChangeAspect="1"/>
          </p:cNvPicPr>
          <p:nvPr/>
        </p:nvPicPr>
        <p:blipFill>
          <a:blip r:embed="rId2"/>
          <a:stretch>
            <a:fillRect/>
          </a:stretch>
        </p:blipFill>
        <p:spPr>
          <a:xfrm>
            <a:off x="3724912" y="1354930"/>
            <a:ext cx="8020050" cy="49911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600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err="1">
                <a:latin typeface="Bernina Sans"/>
              </a:rPr>
              <a:t>ActiveGate</a:t>
            </a:r>
            <a:r>
              <a:rPr lang="en-US">
                <a:latin typeface="Bernina Sans"/>
              </a:rPr>
              <a:t> Plugin – Service Flow</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vert="horz" lIns="91440" tIns="45720" rIns="91440" bIns="45720" rtlCol="0" anchor="t">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err="1">
                <a:latin typeface="Bernina Sans"/>
              </a:rPr>
              <a:t>ActiveGate</a:t>
            </a:r>
            <a:r>
              <a:rPr lang="en-US">
                <a:latin typeface="Bernina Sans"/>
              </a:rPr>
              <a:t>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4016324"/>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82BA1F3-4578-4EB3-8B23-BAAD4DA7292E}"/>
              </a:ext>
            </a:extLst>
          </p:cNvPr>
          <p:cNvPicPr>
            <a:picLocks noChangeAspect="1"/>
          </p:cNvPicPr>
          <p:nvPr/>
        </p:nvPicPr>
        <p:blipFill>
          <a:blip r:embed="rId2"/>
          <a:stretch>
            <a:fillRect/>
          </a:stretch>
        </p:blipFill>
        <p:spPr>
          <a:xfrm>
            <a:off x="3836727" y="1523999"/>
            <a:ext cx="7908235" cy="4308118"/>
          </a:xfrm>
          <a:prstGeom prst="rect">
            <a:avLst/>
          </a:prstGeom>
        </p:spPr>
      </p:pic>
    </p:spTree>
    <p:extLst>
      <p:ext uri="{BB962C8B-B14F-4D97-AF65-F5344CB8AC3E}">
        <p14:creationId xmlns:p14="http://schemas.microsoft.com/office/powerpoint/2010/main" val="308886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err="1">
                <a:latin typeface="Bernina Sans"/>
              </a:rPr>
              <a:t>ActiveGate</a:t>
            </a:r>
            <a:r>
              <a:rPr lang="en-US">
                <a:latin typeface="Bernina Sans"/>
              </a:rPr>
              <a:t> Plugin – Service Flow</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vert="horz" lIns="91440" tIns="45720" rIns="91440" bIns="45720" rtlCol="0" anchor="t">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err="1">
                <a:latin typeface="Bernina Sans"/>
              </a:rPr>
              <a:t>ActiveGate</a:t>
            </a:r>
            <a:r>
              <a:rPr lang="en-US">
                <a:latin typeface="Bernina Sans"/>
              </a:rPr>
              <a:t>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4016324"/>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9251EBE3-7CA0-4903-8795-3D3D7A3E2BF7}"/>
              </a:ext>
            </a:extLst>
          </p:cNvPr>
          <p:cNvPicPr>
            <a:picLocks noChangeAspect="1"/>
          </p:cNvPicPr>
          <p:nvPr/>
        </p:nvPicPr>
        <p:blipFill>
          <a:blip r:embed="rId2"/>
          <a:stretch>
            <a:fillRect/>
          </a:stretch>
        </p:blipFill>
        <p:spPr>
          <a:xfrm>
            <a:off x="3948209" y="1419177"/>
            <a:ext cx="7677734" cy="4661019"/>
          </a:xfrm>
          <a:prstGeom prst="rect">
            <a:avLst/>
          </a:prstGeom>
        </p:spPr>
      </p:pic>
    </p:spTree>
    <p:extLst>
      <p:ext uri="{BB962C8B-B14F-4D97-AF65-F5344CB8AC3E}">
        <p14:creationId xmlns:p14="http://schemas.microsoft.com/office/powerpoint/2010/main" val="210989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API</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a:solidFill>
                  <a:schemeClr val="bg1">
                    <a:alpha val="20000"/>
                  </a:schemeClr>
                </a:solidFill>
              </a:rPr>
              <a:t>ActiveGate Plugin</a:t>
            </a:r>
          </a:p>
          <a:p>
            <a:r>
              <a:rPr lang="en-US"/>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B8B2AF57-72F9-A04E-AEDA-105E182DC7E5}"/>
              </a:ext>
            </a:extLst>
          </p:cNvPr>
          <p:cNvSpPr/>
          <p:nvPr/>
        </p:nvSpPr>
        <p:spPr>
          <a:xfrm rot="16200000">
            <a:off x="2547696" y="477130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1026" name="Picture 2" descr="Image result for api">
            <a:extLst>
              <a:ext uri="{FF2B5EF4-FFF2-40B4-BE49-F238E27FC236}">
                <a16:creationId xmlns:a16="http://schemas.microsoft.com/office/drawing/2014/main" id="{B7A199F7-704B-4D14-ACA1-4ADAA0ABB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495" y="1643146"/>
            <a:ext cx="5046306" cy="504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0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The ActiveGate plugins framework architecture	</a:t>
            </a:r>
            <a:endParaRPr lang="en-US" noProof="0"/>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noProof="0"/>
              <a:t>Overview</a:t>
            </a:r>
          </a:p>
          <a:p>
            <a:r>
              <a:rPr lang="en-US" noProof="0">
                <a:solidFill>
                  <a:schemeClr val="bg1">
                    <a:alpha val="20000"/>
                  </a:schemeClr>
                </a:solidFill>
              </a:rPr>
              <a:t>Set up environment</a:t>
            </a:r>
          </a:p>
          <a:p>
            <a:r>
              <a:rPr lang="en-US" noProof="0">
                <a:solidFill>
                  <a:schemeClr val="bg1">
                    <a:alpha val="20000"/>
                  </a:schemeClr>
                </a:solidFill>
              </a:rPr>
              <a:t>OneAgent Plugin</a:t>
            </a:r>
          </a:p>
          <a:p>
            <a:r>
              <a:rPr lang="en-US" noProof="0">
                <a:solidFill>
                  <a:schemeClr val="bg1">
                    <a:alpha val="20000"/>
                  </a:schemeClr>
                </a:solidFill>
              </a:rPr>
              <a:t>ActiveGate Plugin</a:t>
            </a:r>
          </a:p>
          <a:p>
            <a:r>
              <a:rPr lang="en-US" noProof="0">
                <a:solidFill>
                  <a:schemeClr val="bg1">
                    <a:alpha val="20000"/>
                  </a:schemeClr>
                </a:solidFill>
              </a:rPr>
              <a:t>API</a:t>
            </a:r>
          </a:p>
          <a:p>
            <a:r>
              <a:rPr lang="en-US" noProof="0">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3346B6F-D8E9-46DF-99F3-F43EFCBA5498}"/>
              </a:ext>
            </a:extLst>
          </p:cNvPr>
          <p:cNvSpPr/>
          <p:nvPr/>
        </p:nvSpPr>
        <p:spPr>
          <a:xfrm>
            <a:off x="4821159" y="2321260"/>
            <a:ext cx="256241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rPr>
              <a:t>ActiveGate plugin module</a:t>
            </a:r>
          </a:p>
        </p:txBody>
      </p:sp>
      <p:sp>
        <p:nvSpPr>
          <p:cNvPr id="15" name="Rectangle 14">
            <a:extLst>
              <a:ext uri="{FF2B5EF4-FFF2-40B4-BE49-F238E27FC236}">
                <a16:creationId xmlns:a16="http://schemas.microsoft.com/office/drawing/2014/main" id="{94450DFC-299A-4523-A974-74822D22BC3D}"/>
              </a:ext>
            </a:extLst>
          </p:cNvPr>
          <p:cNvSpPr/>
          <p:nvPr/>
        </p:nvSpPr>
        <p:spPr>
          <a:xfrm>
            <a:off x="3768135" y="2272571"/>
            <a:ext cx="5193981" cy="40986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Calibri Light" charset="0"/>
              <a:cs typeface="Calibri Light" charset="0"/>
            </a:endParaRPr>
          </a:p>
        </p:txBody>
      </p:sp>
      <p:sp>
        <p:nvSpPr>
          <p:cNvPr id="16" name="Rectangle 15">
            <a:extLst>
              <a:ext uri="{FF2B5EF4-FFF2-40B4-BE49-F238E27FC236}">
                <a16:creationId xmlns:a16="http://schemas.microsoft.com/office/drawing/2014/main" id="{8FED9F32-7EC1-47FF-971F-AFD6EB88B5F8}"/>
              </a:ext>
            </a:extLst>
          </p:cNvPr>
          <p:cNvSpPr/>
          <p:nvPr/>
        </p:nvSpPr>
        <p:spPr>
          <a:xfrm>
            <a:off x="5390403" y="3170366"/>
            <a:ext cx="3096782" cy="289356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Calibri Light" charset="0"/>
              <a:cs typeface="Calibri Light" charset="0"/>
            </a:endParaRPr>
          </a:p>
        </p:txBody>
      </p:sp>
      <p:sp>
        <p:nvSpPr>
          <p:cNvPr id="17" name="Vertical Scroll 4">
            <a:extLst>
              <a:ext uri="{FF2B5EF4-FFF2-40B4-BE49-F238E27FC236}">
                <a16:creationId xmlns:a16="http://schemas.microsoft.com/office/drawing/2014/main" id="{5CBC0EC6-C4A2-4152-BC09-E3D834BBEB87}"/>
              </a:ext>
            </a:extLst>
          </p:cNvPr>
          <p:cNvSpPr/>
          <p:nvPr/>
        </p:nvSpPr>
        <p:spPr>
          <a:xfrm>
            <a:off x="5745372" y="3649632"/>
            <a:ext cx="2562356" cy="2236959"/>
          </a:xfrm>
          <a:prstGeom prst="verticalScroll">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5A5A5"/>
              </a:solidFill>
              <a:effectLst/>
              <a:uLnTx/>
              <a:uFillTx/>
              <a:latin typeface="Calibri Light" panose="020F0302020204030204"/>
              <a:ea typeface="Calibri Light" charset="0"/>
              <a:cs typeface="Calibri Light" charset="0"/>
            </a:endParaRPr>
          </a:p>
        </p:txBody>
      </p:sp>
      <p:sp>
        <p:nvSpPr>
          <p:cNvPr id="18" name="Rectangle 17">
            <a:extLst>
              <a:ext uri="{FF2B5EF4-FFF2-40B4-BE49-F238E27FC236}">
                <a16:creationId xmlns:a16="http://schemas.microsoft.com/office/drawing/2014/main" id="{B636521C-F525-4B1C-96C1-A1AC50426CA3}"/>
              </a:ext>
            </a:extLst>
          </p:cNvPr>
          <p:cNvSpPr/>
          <p:nvPr/>
        </p:nvSpPr>
        <p:spPr>
          <a:xfrm>
            <a:off x="5283682" y="2731312"/>
            <a:ext cx="19158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rPr>
              <a:t>Python VM</a:t>
            </a:r>
          </a:p>
        </p:txBody>
      </p:sp>
      <p:sp>
        <p:nvSpPr>
          <p:cNvPr id="19" name="Flowchart: Preparation 18">
            <a:extLst>
              <a:ext uri="{FF2B5EF4-FFF2-40B4-BE49-F238E27FC236}">
                <a16:creationId xmlns:a16="http://schemas.microsoft.com/office/drawing/2014/main" id="{17A3F345-76AD-43C2-A1CD-CAD4DF09398B}"/>
              </a:ext>
            </a:extLst>
          </p:cNvPr>
          <p:cNvSpPr>
            <a:spLocks noChangeAspect="1"/>
          </p:cNvSpPr>
          <p:nvPr/>
        </p:nvSpPr>
        <p:spPr>
          <a:xfrm rot="5400000">
            <a:off x="4426047" y="2376893"/>
            <a:ext cx="257164" cy="223747"/>
          </a:xfrm>
          <a:prstGeom prst="flowChartPreparat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charset="0"/>
              <a:ea typeface="Calibri Light" charset="0"/>
              <a:cs typeface="Calibri Light" charset="0"/>
            </a:endParaRPr>
          </a:p>
        </p:txBody>
      </p:sp>
      <p:sp>
        <p:nvSpPr>
          <p:cNvPr id="20" name="Arrow: Curved Down 19">
            <a:extLst>
              <a:ext uri="{FF2B5EF4-FFF2-40B4-BE49-F238E27FC236}">
                <a16:creationId xmlns:a16="http://schemas.microsoft.com/office/drawing/2014/main" id="{1FF844DA-3980-42DA-A6F3-255A0978888F}"/>
              </a:ext>
            </a:extLst>
          </p:cNvPr>
          <p:cNvSpPr/>
          <p:nvPr/>
        </p:nvSpPr>
        <p:spPr>
          <a:xfrm rot="11098830">
            <a:off x="6395256" y="5017810"/>
            <a:ext cx="1409837" cy="755418"/>
          </a:xfrm>
          <a:prstGeom prst="curved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21" name="Arrow: Curved Down 20">
            <a:extLst>
              <a:ext uri="{FF2B5EF4-FFF2-40B4-BE49-F238E27FC236}">
                <a16:creationId xmlns:a16="http://schemas.microsoft.com/office/drawing/2014/main" id="{B68B415B-64BA-44D9-AEB5-1151147B4F14}"/>
              </a:ext>
            </a:extLst>
          </p:cNvPr>
          <p:cNvSpPr/>
          <p:nvPr/>
        </p:nvSpPr>
        <p:spPr>
          <a:xfrm>
            <a:off x="6515197" y="4057699"/>
            <a:ext cx="1320026" cy="755418"/>
          </a:xfrm>
          <a:prstGeom prst="curved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22" name="Rectangle 21">
            <a:extLst>
              <a:ext uri="{FF2B5EF4-FFF2-40B4-BE49-F238E27FC236}">
                <a16:creationId xmlns:a16="http://schemas.microsoft.com/office/drawing/2014/main" id="{40C784E7-919F-4DA6-8E9F-809A48D0FA00}"/>
              </a:ext>
            </a:extLst>
          </p:cNvPr>
          <p:cNvSpPr/>
          <p:nvPr/>
        </p:nvSpPr>
        <p:spPr>
          <a:xfrm>
            <a:off x="5432603" y="3192973"/>
            <a:ext cx="21637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rPr>
              <a:t>ActiveGate</a:t>
            </a:r>
            <a:r>
              <a:rPr kumimoji="0" lang="en-US" sz="1800" b="0" i="0" u="none" strike="noStrike" kern="1200" cap="none" spc="0" normalizeH="0" noProof="0">
                <a:ln>
                  <a:noFill/>
                </a:ln>
                <a:solidFill>
                  <a:prstClr val="black"/>
                </a:solidFill>
                <a:effectLst/>
                <a:uLnTx/>
                <a:uFillTx/>
                <a:latin typeface="Calibri Light" panose="020F0302020204030204"/>
                <a:ea typeface="+mn-ea"/>
                <a:cs typeface="+mn-cs"/>
              </a:rPr>
              <a:t> </a:t>
            </a:r>
            <a:r>
              <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rPr>
              <a:t>plugin </a:t>
            </a:r>
          </a:p>
        </p:txBody>
      </p:sp>
      <p:sp>
        <p:nvSpPr>
          <p:cNvPr id="23" name="Rectangle 22">
            <a:extLst>
              <a:ext uri="{FF2B5EF4-FFF2-40B4-BE49-F238E27FC236}">
                <a16:creationId xmlns:a16="http://schemas.microsoft.com/office/drawing/2014/main" id="{B3EF1AAD-3957-42E8-9CD1-D65E98F8BB5D}"/>
              </a:ext>
            </a:extLst>
          </p:cNvPr>
          <p:cNvSpPr/>
          <p:nvPr/>
        </p:nvSpPr>
        <p:spPr>
          <a:xfrm>
            <a:off x="3247513" y="1686685"/>
            <a:ext cx="6075162" cy="47999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Calibri Light" charset="0"/>
              <a:cs typeface="Calibri Light" charset="0"/>
            </a:endParaRPr>
          </a:p>
        </p:txBody>
      </p:sp>
      <p:sp>
        <p:nvSpPr>
          <p:cNvPr id="24" name="Rectangle 23">
            <a:extLst>
              <a:ext uri="{FF2B5EF4-FFF2-40B4-BE49-F238E27FC236}">
                <a16:creationId xmlns:a16="http://schemas.microsoft.com/office/drawing/2014/main" id="{344AB812-0CE2-4A6B-BC5C-6CAB9E37AB41}"/>
              </a:ext>
            </a:extLst>
          </p:cNvPr>
          <p:cNvSpPr/>
          <p:nvPr/>
        </p:nvSpPr>
        <p:spPr>
          <a:xfrm>
            <a:off x="3590432" y="1345864"/>
            <a:ext cx="91321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Host</a:t>
            </a:r>
          </a:p>
        </p:txBody>
      </p:sp>
      <p:pic>
        <p:nvPicPr>
          <p:cNvPr id="25" name="Graphic 24">
            <a:extLst>
              <a:ext uri="{FF2B5EF4-FFF2-40B4-BE49-F238E27FC236}">
                <a16:creationId xmlns:a16="http://schemas.microsoft.com/office/drawing/2014/main" id="{856FD2DD-95FD-42F6-833A-F4F6A36EDB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9902" y="1345864"/>
            <a:ext cx="346536" cy="346536"/>
          </a:xfrm>
          <a:prstGeom prst="rect">
            <a:avLst/>
          </a:prstGeom>
        </p:spPr>
      </p:pic>
      <p:sp>
        <p:nvSpPr>
          <p:cNvPr id="26" name="Rectangle 25">
            <a:extLst>
              <a:ext uri="{FF2B5EF4-FFF2-40B4-BE49-F238E27FC236}">
                <a16:creationId xmlns:a16="http://schemas.microsoft.com/office/drawing/2014/main" id="{310A19E8-5F39-42FD-B8DB-EBECCD92A7CF}"/>
              </a:ext>
            </a:extLst>
          </p:cNvPr>
          <p:cNvSpPr/>
          <p:nvPr/>
        </p:nvSpPr>
        <p:spPr>
          <a:xfrm>
            <a:off x="6823478" y="4303644"/>
            <a:ext cx="81235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Light" panose="020F0302020204030204"/>
                <a:ea typeface="+mn-ea"/>
                <a:cs typeface="+mn-cs"/>
              </a:rPr>
              <a:t> 1 min</a:t>
            </a:r>
          </a:p>
        </p:txBody>
      </p:sp>
      <p:sp>
        <p:nvSpPr>
          <p:cNvPr id="27" name="Rectangle 26">
            <a:extLst>
              <a:ext uri="{FF2B5EF4-FFF2-40B4-BE49-F238E27FC236}">
                <a16:creationId xmlns:a16="http://schemas.microsoft.com/office/drawing/2014/main" id="{98B59143-202A-432A-BC1F-B28AD4F4AA93}"/>
              </a:ext>
            </a:extLst>
          </p:cNvPr>
          <p:cNvSpPr/>
          <p:nvPr/>
        </p:nvSpPr>
        <p:spPr>
          <a:xfrm>
            <a:off x="10413024" y="6063721"/>
            <a:ext cx="2022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rPr>
              <a:t>Dynatrace server</a:t>
            </a:r>
          </a:p>
        </p:txBody>
      </p:sp>
      <p:sp>
        <p:nvSpPr>
          <p:cNvPr id="28" name="Rectangle 27">
            <a:extLst>
              <a:ext uri="{FF2B5EF4-FFF2-40B4-BE49-F238E27FC236}">
                <a16:creationId xmlns:a16="http://schemas.microsoft.com/office/drawing/2014/main" id="{0AEE33DF-9277-4378-BDAC-52C7A6429198}"/>
              </a:ext>
            </a:extLst>
          </p:cNvPr>
          <p:cNvSpPr/>
          <p:nvPr/>
        </p:nvSpPr>
        <p:spPr>
          <a:xfrm>
            <a:off x="4402701" y="2731312"/>
            <a:ext cx="4289908" cy="35006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Calibri Light" charset="0"/>
              <a:cs typeface="Calibri Light" charset="0"/>
            </a:endParaRPr>
          </a:p>
        </p:txBody>
      </p:sp>
      <p:sp>
        <p:nvSpPr>
          <p:cNvPr id="29" name="Rectangle 28">
            <a:extLst>
              <a:ext uri="{FF2B5EF4-FFF2-40B4-BE49-F238E27FC236}">
                <a16:creationId xmlns:a16="http://schemas.microsoft.com/office/drawing/2014/main" id="{4B4291F4-BAB2-443F-B5E5-7BA2C908CBF7}"/>
              </a:ext>
            </a:extLst>
          </p:cNvPr>
          <p:cNvSpPr/>
          <p:nvPr/>
        </p:nvSpPr>
        <p:spPr>
          <a:xfrm>
            <a:off x="4122881" y="1761482"/>
            <a:ext cx="264785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rPr>
              <a:t>Environment ActiveGate</a:t>
            </a:r>
          </a:p>
        </p:txBody>
      </p:sp>
      <p:pic>
        <p:nvPicPr>
          <p:cNvPr id="30" name="Picture 29">
            <a:extLst>
              <a:ext uri="{FF2B5EF4-FFF2-40B4-BE49-F238E27FC236}">
                <a16:creationId xmlns:a16="http://schemas.microsoft.com/office/drawing/2014/main" id="{4A2815BB-0FB8-4114-AAB0-A79E46704136}"/>
              </a:ext>
            </a:extLst>
          </p:cNvPr>
          <p:cNvPicPr>
            <a:picLocks noChangeAspect="1"/>
          </p:cNvPicPr>
          <p:nvPr/>
        </p:nvPicPr>
        <p:blipFill>
          <a:blip r:embed="rId5"/>
          <a:stretch>
            <a:fillRect/>
          </a:stretch>
        </p:blipFill>
        <p:spPr>
          <a:xfrm>
            <a:off x="3724927" y="1734045"/>
            <a:ext cx="350090" cy="371914"/>
          </a:xfrm>
          <a:prstGeom prst="rect">
            <a:avLst/>
          </a:prstGeom>
        </p:spPr>
      </p:pic>
      <p:cxnSp>
        <p:nvCxnSpPr>
          <p:cNvPr id="31" name="Connector: Elbow 30">
            <a:extLst>
              <a:ext uri="{FF2B5EF4-FFF2-40B4-BE49-F238E27FC236}">
                <a16:creationId xmlns:a16="http://schemas.microsoft.com/office/drawing/2014/main" id="{F8B0F1EA-D7EE-4178-A38E-54AC4D9E2A7E}"/>
              </a:ext>
            </a:extLst>
          </p:cNvPr>
          <p:cNvCxnSpPr>
            <a:cxnSpLocks/>
          </p:cNvCxnSpPr>
          <p:nvPr/>
        </p:nvCxnSpPr>
        <p:spPr>
          <a:xfrm flipV="1">
            <a:off x="8145060" y="2056141"/>
            <a:ext cx="2849252" cy="2745415"/>
          </a:xfrm>
          <a:prstGeom prst="bentConnector3">
            <a:avLst>
              <a:gd name="adj1" fmla="val 47326"/>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F6D2932-5839-4B30-A29E-EE751048A7F1}"/>
              </a:ext>
            </a:extLst>
          </p:cNvPr>
          <p:cNvCxnSpPr>
            <a:cxnSpLocks/>
          </p:cNvCxnSpPr>
          <p:nvPr/>
        </p:nvCxnSpPr>
        <p:spPr>
          <a:xfrm>
            <a:off x="8195915" y="5105371"/>
            <a:ext cx="2604295" cy="506743"/>
          </a:xfrm>
          <a:prstGeom prst="bentConnector3">
            <a:avLst>
              <a:gd name="adj1" fmla="val 500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3DDC10A3-9390-4152-A4D5-205F16871726}"/>
              </a:ext>
            </a:extLst>
          </p:cNvPr>
          <p:cNvPicPr>
            <a:picLocks noChangeAspect="1"/>
          </p:cNvPicPr>
          <p:nvPr/>
        </p:nvPicPr>
        <p:blipFill>
          <a:blip r:embed="rId6"/>
          <a:stretch>
            <a:fillRect/>
          </a:stretch>
        </p:blipFill>
        <p:spPr>
          <a:xfrm>
            <a:off x="10950235" y="5105371"/>
            <a:ext cx="948105" cy="992204"/>
          </a:xfrm>
          <a:prstGeom prst="rect">
            <a:avLst/>
          </a:prstGeom>
        </p:spPr>
      </p:pic>
      <p:sp>
        <p:nvSpPr>
          <p:cNvPr id="34" name="Rectangle 33">
            <a:extLst>
              <a:ext uri="{FF2B5EF4-FFF2-40B4-BE49-F238E27FC236}">
                <a16:creationId xmlns:a16="http://schemas.microsoft.com/office/drawing/2014/main" id="{7BF89C13-DD4B-4AAD-8C0A-BA6B8A5AEEE2}"/>
              </a:ext>
            </a:extLst>
          </p:cNvPr>
          <p:cNvSpPr/>
          <p:nvPr/>
        </p:nvSpPr>
        <p:spPr>
          <a:xfrm>
            <a:off x="9513744" y="4303818"/>
            <a:ext cx="2022529" cy="1323439"/>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rPr>
              <a:t>metrics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rPr>
              <a:t>properties</a:t>
            </a:r>
          </a:p>
          <a:p>
            <a:pPr marL="171450" lvl="0" indent="-171450">
              <a:buFont typeface="Arial" panose="020B0604020202020204" pitchFamily="34" charset="0"/>
              <a:buChar char="•"/>
              <a:defRPr/>
            </a:pPr>
            <a:r>
              <a:rPr lang="en-US" sz="1600">
                <a:solidFill>
                  <a:prstClr val="black"/>
                </a:solidFill>
                <a:latin typeface="Calibri Light" panose="020F0302020204030204"/>
              </a:rPr>
              <a:t>e</a:t>
            </a:r>
            <a:r>
              <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rPr>
              <a:t>vents</a:t>
            </a:r>
          </a:p>
          <a:p>
            <a:pPr marL="171450" lvl="0" indent="-171450">
              <a:buFont typeface="Arial" panose="020B0604020202020204" pitchFamily="34" charset="0"/>
              <a:buChar char="•"/>
              <a:defRPr/>
            </a:pPr>
            <a:r>
              <a:rPr lang="en-US" sz="1600" b="1">
                <a:solidFill>
                  <a:prstClr val="black"/>
                </a:solidFill>
                <a:latin typeface="Calibri Light" panose="020F0302020204030204"/>
              </a:rPr>
              <a:t>topology data </a:t>
            </a:r>
            <a:endPar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pic>
        <p:nvPicPr>
          <p:cNvPr id="35" name="Picture 34">
            <a:extLst>
              <a:ext uri="{FF2B5EF4-FFF2-40B4-BE49-F238E27FC236}">
                <a16:creationId xmlns:a16="http://schemas.microsoft.com/office/drawing/2014/main" id="{617D4487-1E2D-4625-8FA3-B62150A61E80}"/>
              </a:ext>
            </a:extLst>
          </p:cNvPr>
          <p:cNvPicPr>
            <a:picLocks noChangeAspect="1"/>
          </p:cNvPicPr>
          <p:nvPr/>
        </p:nvPicPr>
        <p:blipFill>
          <a:blip r:embed="rId7"/>
          <a:stretch>
            <a:fillRect/>
          </a:stretch>
        </p:blipFill>
        <p:spPr>
          <a:xfrm>
            <a:off x="10532481" y="1596854"/>
            <a:ext cx="752475" cy="885825"/>
          </a:xfrm>
          <a:prstGeom prst="rect">
            <a:avLst/>
          </a:prstGeom>
        </p:spPr>
      </p:pic>
      <p:sp>
        <p:nvSpPr>
          <p:cNvPr id="36" name="Rectangle 35">
            <a:extLst>
              <a:ext uri="{FF2B5EF4-FFF2-40B4-BE49-F238E27FC236}">
                <a16:creationId xmlns:a16="http://schemas.microsoft.com/office/drawing/2014/main" id="{AB6E9ACF-2C78-4C53-BD60-A4D7FF65D073}"/>
              </a:ext>
            </a:extLst>
          </p:cNvPr>
          <p:cNvSpPr/>
          <p:nvPr/>
        </p:nvSpPr>
        <p:spPr>
          <a:xfrm>
            <a:off x="10323680" y="1306393"/>
            <a:ext cx="2022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rPr>
              <a:t>Technology</a:t>
            </a:r>
          </a:p>
        </p:txBody>
      </p:sp>
      <p:pic>
        <p:nvPicPr>
          <p:cNvPr id="37" name="Picture 6" descr="Image result for coffee machine api rest">
            <a:extLst>
              <a:ext uri="{FF2B5EF4-FFF2-40B4-BE49-F238E27FC236}">
                <a16:creationId xmlns:a16="http://schemas.microsoft.com/office/drawing/2014/main" id="{64922942-7A72-43E8-9CF3-9239F11DB4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4536" y="2321260"/>
            <a:ext cx="889613" cy="94674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space x rest api">
            <a:extLst>
              <a:ext uri="{FF2B5EF4-FFF2-40B4-BE49-F238E27FC236}">
                <a16:creationId xmlns:a16="http://schemas.microsoft.com/office/drawing/2014/main" id="{269758A9-4536-471F-B9C5-C4FCF8A2AF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3934" y="2376006"/>
            <a:ext cx="765587" cy="7655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close up of a logo&#10;&#10;Description automatically generated">
            <a:extLst>
              <a:ext uri="{FF2B5EF4-FFF2-40B4-BE49-F238E27FC236}">
                <a16:creationId xmlns:a16="http://schemas.microsoft.com/office/drawing/2014/main" id="{4E9E58BA-52E8-4A84-BF61-3A0F9EE50258}"/>
              </a:ext>
            </a:extLst>
          </p:cNvPr>
          <p:cNvPicPr>
            <a:picLocks noChangeAspect="1"/>
          </p:cNvPicPr>
          <p:nvPr/>
        </p:nvPicPr>
        <p:blipFill>
          <a:blip r:embed="rId10"/>
          <a:stretch>
            <a:fillRect/>
          </a:stretch>
        </p:blipFill>
        <p:spPr>
          <a:xfrm>
            <a:off x="9719983" y="2461050"/>
            <a:ext cx="693041" cy="693041"/>
          </a:xfrm>
          <a:prstGeom prst="rect">
            <a:avLst/>
          </a:prstGeom>
          <a:solidFill>
            <a:srgbClr val="454646"/>
          </a:solidFill>
        </p:spPr>
      </p:pic>
    </p:spTree>
    <p:extLst>
      <p:ext uri="{BB962C8B-B14F-4D97-AF65-F5344CB8AC3E}">
        <p14:creationId xmlns:p14="http://schemas.microsoft.com/office/powerpoint/2010/main" val="283758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4">
                                            <p:txEl>
                                              <p:pRg st="0" end="0"/>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4">
                                            <p:txEl>
                                              <p:pRg st="1" end="1"/>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animBg="1"/>
      <p:bldP spid="18" grpId="0"/>
      <p:bldP spid="19" grpId="0" animBg="1"/>
      <p:bldP spid="20" grpId="0" animBg="1"/>
      <p:bldP spid="21" grpId="0" animBg="1"/>
      <p:bldP spid="22" grpId="0"/>
      <p:bldP spid="23" grpId="0" animBg="1"/>
      <p:bldP spid="24" grpId="0"/>
      <p:bldP spid="26" grpId="0"/>
      <p:bldP spid="27" grpId="0"/>
      <p:bldP spid="28" grpId="0" animBg="1"/>
      <p:bldP spid="29" grpId="0"/>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API</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api">
            <a:extLst>
              <a:ext uri="{FF2B5EF4-FFF2-40B4-BE49-F238E27FC236}">
                <a16:creationId xmlns:a16="http://schemas.microsoft.com/office/drawing/2014/main" id="{B7A199F7-704B-4D14-ACA1-4ADAA0ABB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495" y="1643146"/>
            <a:ext cx="5046306" cy="504630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a:extLst>
              <a:ext uri="{FF2B5EF4-FFF2-40B4-BE49-F238E27FC236}">
                <a16:creationId xmlns:a16="http://schemas.microsoft.com/office/drawing/2014/main" id="{96292192-E56F-4699-BA37-CF792A532690}"/>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12" name="Triangle 7">
            <a:extLst>
              <a:ext uri="{FF2B5EF4-FFF2-40B4-BE49-F238E27FC236}">
                <a16:creationId xmlns:a16="http://schemas.microsoft.com/office/drawing/2014/main" id="{539AB034-8413-4C15-A02C-D15E4C5652DF}"/>
              </a:ext>
            </a:extLst>
          </p:cNvPr>
          <p:cNvSpPr/>
          <p:nvPr/>
        </p:nvSpPr>
        <p:spPr>
          <a:xfrm rot="16200000">
            <a:off x="2547696" y="164554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Plugins vs API</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B8B2AF57-72F9-A04E-AEDA-105E182DC7E5}"/>
              </a:ext>
            </a:extLst>
          </p:cNvPr>
          <p:cNvSpPr/>
          <p:nvPr/>
        </p:nvSpPr>
        <p:spPr>
          <a:xfrm rot="16200000">
            <a:off x="2547696" y="164554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9" name="Content Placeholder 4">
            <a:extLst>
              <a:ext uri="{FF2B5EF4-FFF2-40B4-BE49-F238E27FC236}">
                <a16:creationId xmlns:a16="http://schemas.microsoft.com/office/drawing/2014/main" id="{DBC707A3-186F-400D-9276-3B57C8E169B4}"/>
              </a:ext>
            </a:extLst>
          </p:cNvPr>
          <p:cNvPicPr>
            <a:picLocks noChangeAspect="1"/>
          </p:cNvPicPr>
          <p:nvPr/>
        </p:nvPicPr>
        <p:blipFill>
          <a:blip r:embed="rId2"/>
          <a:stretch>
            <a:fillRect/>
          </a:stretch>
        </p:blipFill>
        <p:spPr>
          <a:xfrm>
            <a:off x="4243641" y="2550122"/>
            <a:ext cx="6458014" cy="2600715"/>
          </a:xfrm>
          <a:prstGeom prst="rect">
            <a:avLst/>
          </a:prstGeom>
        </p:spPr>
      </p:pic>
    </p:spTree>
    <p:extLst>
      <p:ext uri="{BB962C8B-B14F-4D97-AF65-F5344CB8AC3E}">
        <p14:creationId xmlns:p14="http://schemas.microsoft.com/office/powerpoint/2010/main" val="363515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Plugins vs API</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F86C26F-8B3A-4C15-9EB1-8D9F8F494B7D}"/>
              </a:ext>
            </a:extLst>
          </p:cNvPr>
          <p:cNvPicPr>
            <a:picLocks noChangeAspect="1"/>
          </p:cNvPicPr>
          <p:nvPr/>
        </p:nvPicPr>
        <p:blipFill>
          <a:blip r:embed="rId2"/>
          <a:stretch>
            <a:fillRect/>
          </a:stretch>
        </p:blipFill>
        <p:spPr>
          <a:xfrm>
            <a:off x="4292082" y="2507455"/>
            <a:ext cx="6514316" cy="2624339"/>
          </a:xfrm>
          <a:prstGeom prst="rect">
            <a:avLst/>
          </a:prstGeom>
        </p:spPr>
      </p:pic>
      <p:sp>
        <p:nvSpPr>
          <p:cNvPr id="19" name="Triangle 7">
            <a:extLst>
              <a:ext uri="{FF2B5EF4-FFF2-40B4-BE49-F238E27FC236}">
                <a16:creationId xmlns:a16="http://schemas.microsoft.com/office/drawing/2014/main" id="{8510DBC1-5400-4B1E-8AD8-A718910E386C}"/>
              </a:ext>
            </a:extLst>
          </p:cNvPr>
          <p:cNvSpPr/>
          <p:nvPr/>
        </p:nvSpPr>
        <p:spPr>
          <a:xfrm rot="16200000">
            <a:off x="2547696" y="164554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97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Plugins vs API</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E0DF94D-738F-4274-871A-CDAE8AAA1015}"/>
              </a:ext>
            </a:extLst>
          </p:cNvPr>
          <p:cNvGrpSpPr/>
          <p:nvPr/>
        </p:nvGrpSpPr>
        <p:grpSpPr>
          <a:xfrm>
            <a:off x="4243641" y="2550122"/>
            <a:ext cx="6458014" cy="2600715"/>
            <a:chOff x="3968981" y="3998278"/>
            <a:chExt cx="6458014" cy="2600715"/>
          </a:xfrm>
        </p:grpSpPr>
        <p:pic>
          <p:nvPicPr>
            <p:cNvPr id="9" name="Content Placeholder 4">
              <a:extLst>
                <a:ext uri="{FF2B5EF4-FFF2-40B4-BE49-F238E27FC236}">
                  <a16:creationId xmlns:a16="http://schemas.microsoft.com/office/drawing/2014/main" id="{DBC707A3-186F-400D-9276-3B57C8E169B4}"/>
                </a:ext>
              </a:extLst>
            </p:cNvPr>
            <p:cNvPicPr>
              <a:picLocks noChangeAspect="1"/>
            </p:cNvPicPr>
            <p:nvPr/>
          </p:nvPicPr>
          <p:blipFill>
            <a:blip r:embed="rId2"/>
            <a:stretch>
              <a:fillRect/>
            </a:stretch>
          </p:blipFill>
          <p:spPr>
            <a:xfrm>
              <a:off x="3968981" y="3998278"/>
              <a:ext cx="6458014" cy="2600715"/>
            </a:xfrm>
            <a:prstGeom prst="rect">
              <a:avLst/>
            </a:prstGeom>
          </p:spPr>
        </p:pic>
        <p:pic>
          <p:nvPicPr>
            <p:cNvPr id="6" name="Picture 5">
              <a:extLst>
                <a:ext uri="{FF2B5EF4-FFF2-40B4-BE49-F238E27FC236}">
                  <a16:creationId xmlns:a16="http://schemas.microsoft.com/office/drawing/2014/main" id="{78054BFC-0CF2-46F4-83CD-45E29F5F21EB}"/>
                </a:ext>
              </a:extLst>
            </p:cNvPr>
            <p:cNvPicPr>
              <a:picLocks noChangeAspect="1"/>
            </p:cNvPicPr>
            <p:nvPr/>
          </p:nvPicPr>
          <p:blipFill>
            <a:blip r:embed="rId3"/>
            <a:stretch>
              <a:fillRect/>
            </a:stretch>
          </p:blipFill>
          <p:spPr>
            <a:xfrm>
              <a:off x="4079558" y="4959228"/>
              <a:ext cx="1581410" cy="1533646"/>
            </a:xfrm>
            <a:prstGeom prst="rect">
              <a:avLst/>
            </a:prstGeom>
          </p:spPr>
        </p:pic>
        <p:pic>
          <p:nvPicPr>
            <p:cNvPr id="7" name="Picture 6">
              <a:extLst>
                <a:ext uri="{FF2B5EF4-FFF2-40B4-BE49-F238E27FC236}">
                  <a16:creationId xmlns:a16="http://schemas.microsoft.com/office/drawing/2014/main" id="{4E515E27-71A8-4039-88F3-A5B1FB50B3A3}"/>
                </a:ext>
              </a:extLst>
            </p:cNvPr>
            <p:cNvPicPr>
              <a:picLocks noChangeAspect="1"/>
            </p:cNvPicPr>
            <p:nvPr/>
          </p:nvPicPr>
          <p:blipFill>
            <a:blip r:embed="rId4"/>
            <a:stretch>
              <a:fillRect/>
            </a:stretch>
          </p:blipFill>
          <p:spPr>
            <a:xfrm>
              <a:off x="4438280" y="4853109"/>
              <a:ext cx="864619" cy="864619"/>
            </a:xfrm>
            <a:prstGeom prst="rect">
              <a:avLst/>
            </a:prstGeom>
          </p:spPr>
        </p:pic>
      </p:grpSp>
      <p:sp>
        <p:nvSpPr>
          <p:cNvPr id="15" name="Triangle 7">
            <a:extLst>
              <a:ext uri="{FF2B5EF4-FFF2-40B4-BE49-F238E27FC236}">
                <a16:creationId xmlns:a16="http://schemas.microsoft.com/office/drawing/2014/main" id="{2BFDAF76-AC8E-4AE0-86DF-5BBF5E19B0E3}"/>
              </a:ext>
            </a:extLst>
          </p:cNvPr>
          <p:cNvSpPr/>
          <p:nvPr/>
        </p:nvSpPr>
        <p:spPr>
          <a:xfrm rot="16200000">
            <a:off x="2547696" y="164554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14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Plugins vs API</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73CA20B-86FB-4F73-AA6C-6FCFD7FDB376}"/>
              </a:ext>
            </a:extLst>
          </p:cNvPr>
          <p:cNvGrpSpPr/>
          <p:nvPr/>
        </p:nvGrpSpPr>
        <p:grpSpPr>
          <a:xfrm>
            <a:off x="4243641" y="2550122"/>
            <a:ext cx="6458014" cy="2600715"/>
            <a:chOff x="4243641" y="2550122"/>
            <a:chExt cx="6458014" cy="2600715"/>
          </a:xfrm>
        </p:grpSpPr>
        <p:pic>
          <p:nvPicPr>
            <p:cNvPr id="9" name="Content Placeholder 4">
              <a:extLst>
                <a:ext uri="{FF2B5EF4-FFF2-40B4-BE49-F238E27FC236}">
                  <a16:creationId xmlns:a16="http://schemas.microsoft.com/office/drawing/2014/main" id="{DBC707A3-186F-400D-9276-3B57C8E169B4}"/>
                </a:ext>
              </a:extLst>
            </p:cNvPr>
            <p:cNvPicPr>
              <a:picLocks noChangeAspect="1"/>
            </p:cNvPicPr>
            <p:nvPr/>
          </p:nvPicPr>
          <p:blipFill>
            <a:blip r:embed="rId2"/>
            <a:stretch>
              <a:fillRect/>
            </a:stretch>
          </p:blipFill>
          <p:spPr>
            <a:xfrm>
              <a:off x="4243641" y="2550122"/>
              <a:ext cx="6458014" cy="2600715"/>
            </a:xfrm>
            <a:prstGeom prst="rect">
              <a:avLst/>
            </a:prstGeom>
          </p:spPr>
        </p:pic>
        <p:pic>
          <p:nvPicPr>
            <p:cNvPr id="6" name="Picture 5">
              <a:extLst>
                <a:ext uri="{FF2B5EF4-FFF2-40B4-BE49-F238E27FC236}">
                  <a16:creationId xmlns:a16="http://schemas.microsoft.com/office/drawing/2014/main" id="{78054BFC-0CF2-46F4-83CD-45E29F5F21EB}"/>
                </a:ext>
              </a:extLst>
            </p:cNvPr>
            <p:cNvPicPr>
              <a:picLocks noChangeAspect="1"/>
            </p:cNvPicPr>
            <p:nvPr/>
          </p:nvPicPr>
          <p:blipFill>
            <a:blip r:embed="rId3"/>
            <a:stretch>
              <a:fillRect/>
            </a:stretch>
          </p:blipFill>
          <p:spPr>
            <a:xfrm>
              <a:off x="4354218" y="3511072"/>
              <a:ext cx="1581410" cy="1533646"/>
            </a:xfrm>
            <a:prstGeom prst="rect">
              <a:avLst/>
            </a:prstGeom>
          </p:spPr>
        </p:pic>
        <p:pic>
          <p:nvPicPr>
            <p:cNvPr id="7" name="Picture 6">
              <a:extLst>
                <a:ext uri="{FF2B5EF4-FFF2-40B4-BE49-F238E27FC236}">
                  <a16:creationId xmlns:a16="http://schemas.microsoft.com/office/drawing/2014/main" id="{4E515E27-71A8-4039-88F3-A5B1FB50B3A3}"/>
                </a:ext>
              </a:extLst>
            </p:cNvPr>
            <p:cNvPicPr>
              <a:picLocks noChangeAspect="1"/>
            </p:cNvPicPr>
            <p:nvPr/>
          </p:nvPicPr>
          <p:blipFill>
            <a:blip r:embed="rId4"/>
            <a:stretch>
              <a:fillRect/>
            </a:stretch>
          </p:blipFill>
          <p:spPr>
            <a:xfrm>
              <a:off x="4712940" y="3404953"/>
              <a:ext cx="864619" cy="864619"/>
            </a:xfrm>
            <a:prstGeom prst="rect">
              <a:avLst/>
            </a:prstGeom>
          </p:spPr>
        </p:pic>
        <p:pic>
          <p:nvPicPr>
            <p:cNvPr id="3" name="Picture 2">
              <a:extLst>
                <a:ext uri="{FF2B5EF4-FFF2-40B4-BE49-F238E27FC236}">
                  <a16:creationId xmlns:a16="http://schemas.microsoft.com/office/drawing/2014/main" id="{616EBC3A-E915-4125-BB86-F35CC4E58934}"/>
                </a:ext>
              </a:extLst>
            </p:cNvPr>
            <p:cNvPicPr>
              <a:picLocks noChangeAspect="1"/>
            </p:cNvPicPr>
            <p:nvPr/>
          </p:nvPicPr>
          <p:blipFill>
            <a:blip r:embed="rId5"/>
            <a:stretch>
              <a:fillRect/>
            </a:stretch>
          </p:blipFill>
          <p:spPr>
            <a:xfrm>
              <a:off x="6001134" y="3669362"/>
              <a:ext cx="419100" cy="352425"/>
            </a:xfrm>
            <a:prstGeom prst="rect">
              <a:avLst/>
            </a:prstGeom>
          </p:spPr>
        </p:pic>
        <p:sp>
          <p:nvSpPr>
            <p:cNvPr id="10" name="Arrow: Left 9">
              <a:extLst>
                <a:ext uri="{FF2B5EF4-FFF2-40B4-BE49-F238E27FC236}">
                  <a16:creationId xmlns:a16="http://schemas.microsoft.com/office/drawing/2014/main" id="{AC19A3FD-6058-4428-B8BA-4283A7E8B9A6}"/>
                </a:ext>
              </a:extLst>
            </p:cNvPr>
            <p:cNvSpPr/>
            <p:nvPr/>
          </p:nvSpPr>
          <p:spPr>
            <a:xfrm>
              <a:off x="5577559" y="3772807"/>
              <a:ext cx="404914" cy="106120"/>
            </a:xfrm>
            <a:prstGeom prst="leftArrow">
              <a:avLst>
                <a:gd name="adj1" fmla="val 20257"/>
                <a:gd name="adj2" fmla="val 13269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sp>
        <p:nvSpPr>
          <p:cNvPr id="16" name="Triangle 7">
            <a:extLst>
              <a:ext uri="{FF2B5EF4-FFF2-40B4-BE49-F238E27FC236}">
                <a16:creationId xmlns:a16="http://schemas.microsoft.com/office/drawing/2014/main" id="{759148A2-9583-4BE6-A310-4F3C5FBFE309}"/>
              </a:ext>
            </a:extLst>
          </p:cNvPr>
          <p:cNvSpPr/>
          <p:nvPr/>
        </p:nvSpPr>
        <p:spPr>
          <a:xfrm rot="16200000">
            <a:off x="2547696" y="164554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906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Plugins vs API</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a:t>REST API</a:t>
            </a:r>
          </a:p>
          <a:p>
            <a:r>
              <a:rPr lang="en-US"/>
              <a:t>Manually scheduled</a:t>
            </a:r>
          </a:p>
          <a:p>
            <a:pPr lvl="1"/>
            <a:r>
              <a:rPr lang="en-US"/>
              <a:t>No Dynatrace Component involved</a:t>
            </a:r>
          </a:p>
          <a:p>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4801EB8-3414-4E4A-8043-8EC7FFF5D328}"/>
              </a:ext>
            </a:extLst>
          </p:cNvPr>
          <p:cNvGrpSpPr/>
          <p:nvPr/>
        </p:nvGrpSpPr>
        <p:grpSpPr>
          <a:xfrm>
            <a:off x="4243641" y="3612679"/>
            <a:ext cx="6458014" cy="2600715"/>
            <a:chOff x="4243641" y="3612679"/>
            <a:chExt cx="6458014" cy="2600715"/>
          </a:xfrm>
        </p:grpSpPr>
        <p:pic>
          <p:nvPicPr>
            <p:cNvPr id="9" name="Content Placeholder 4">
              <a:extLst>
                <a:ext uri="{FF2B5EF4-FFF2-40B4-BE49-F238E27FC236}">
                  <a16:creationId xmlns:a16="http://schemas.microsoft.com/office/drawing/2014/main" id="{DBC707A3-186F-400D-9276-3B57C8E169B4}"/>
                </a:ext>
              </a:extLst>
            </p:cNvPr>
            <p:cNvPicPr>
              <a:picLocks noChangeAspect="1"/>
            </p:cNvPicPr>
            <p:nvPr/>
          </p:nvPicPr>
          <p:blipFill>
            <a:blip r:embed="rId2"/>
            <a:stretch>
              <a:fillRect/>
            </a:stretch>
          </p:blipFill>
          <p:spPr>
            <a:xfrm>
              <a:off x="4243641" y="3612679"/>
              <a:ext cx="6458014" cy="2600715"/>
            </a:xfrm>
            <a:prstGeom prst="rect">
              <a:avLst/>
            </a:prstGeom>
          </p:spPr>
        </p:pic>
        <p:pic>
          <p:nvPicPr>
            <p:cNvPr id="6" name="Picture 5">
              <a:extLst>
                <a:ext uri="{FF2B5EF4-FFF2-40B4-BE49-F238E27FC236}">
                  <a16:creationId xmlns:a16="http://schemas.microsoft.com/office/drawing/2014/main" id="{78054BFC-0CF2-46F4-83CD-45E29F5F21EB}"/>
                </a:ext>
              </a:extLst>
            </p:cNvPr>
            <p:cNvPicPr>
              <a:picLocks noChangeAspect="1"/>
            </p:cNvPicPr>
            <p:nvPr/>
          </p:nvPicPr>
          <p:blipFill>
            <a:blip r:embed="rId3"/>
            <a:stretch>
              <a:fillRect/>
            </a:stretch>
          </p:blipFill>
          <p:spPr>
            <a:xfrm>
              <a:off x="4354218" y="4573629"/>
              <a:ext cx="1581410" cy="1533646"/>
            </a:xfrm>
            <a:prstGeom prst="rect">
              <a:avLst/>
            </a:prstGeom>
          </p:spPr>
        </p:pic>
        <p:pic>
          <p:nvPicPr>
            <p:cNvPr id="7" name="Picture 6">
              <a:extLst>
                <a:ext uri="{FF2B5EF4-FFF2-40B4-BE49-F238E27FC236}">
                  <a16:creationId xmlns:a16="http://schemas.microsoft.com/office/drawing/2014/main" id="{4E515E27-71A8-4039-88F3-A5B1FB50B3A3}"/>
                </a:ext>
              </a:extLst>
            </p:cNvPr>
            <p:cNvPicPr>
              <a:picLocks noChangeAspect="1"/>
            </p:cNvPicPr>
            <p:nvPr/>
          </p:nvPicPr>
          <p:blipFill>
            <a:blip r:embed="rId4"/>
            <a:stretch>
              <a:fillRect/>
            </a:stretch>
          </p:blipFill>
          <p:spPr>
            <a:xfrm>
              <a:off x="4712940" y="4467510"/>
              <a:ext cx="864619" cy="864619"/>
            </a:xfrm>
            <a:prstGeom prst="rect">
              <a:avLst/>
            </a:prstGeom>
          </p:spPr>
        </p:pic>
        <p:pic>
          <p:nvPicPr>
            <p:cNvPr id="3" name="Picture 2">
              <a:extLst>
                <a:ext uri="{FF2B5EF4-FFF2-40B4-BE49-F238E27FC236}">
                  <a16:creationId xmlns:a16="http://schemas.microsoft.com/office/drawing/2014/main" id="{616EBC3A-E915-4125-BB86-F35CC4E58934}"/>
                </a:ext>
              </a:extLst>
            </p:cNvPr>
            <p:cNvPicPr>
              <a:picLocks noChangeAspect="1"/>
            </p:cNvPicPr>
            <p:nvPr/>
          </p:nvPicPr>
          <p:blipFill>
            <a:blip r:embed="rId5"/>
            <a:stretch>
              <a:fillRect/>
            </a:stretch>
          </p:blipFill>
          <p:spPr>
            <a:xfrm>
              <a:off x="6001134" y="4731919"/>
              <a:ext cx="419100" cy="352425"/>
            </a:xfrm>
            <a:prstGeom prst="rect">
              <a:avLst/>
            </a:prstGeom>
          </p:spPr>
        </p:pic>
        <p:sp>
          <p:nvSpPr>
            <p:cNvPr id="10" name="Arrow: Left 9">
              <a:extLst>
                <a:ext uri="{FF2B5EF4-FFF2-40B4-BE49-F238E27FC236}">
                  <a16:creationId xmlns:a16="http://schemas.microsoft.com/office/drawing/2014/main" id="{AC19A3FD-6058-4428-B8BA-4283A7E8B9A6}"/>
                </a:ext>
              </a:extLst>
            </p:cNvPr>
            <p:cNvSpPr/>
            <p:nvPr/>
          </p:nvSpPr>
          <p:spPr>
            <a:xfrm>
              <a:off x="5577559" y="4835364"/>
              <a:ext cx="404914" cy="106120"/>
            </a:xfrm>
            <a:prstGeom prst="leftArrow">
              <a:avLst>
                <a:gd name="adj1" fmla="val 20257"/>
                <a:gd name="adj2" fmla="val 13269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sp>
        <p:nvSpPr>
          <p:cNvPr id="16" name="Triangle 7">
            <a:extLst>
              <a:ext uri="{FF2B5EF4-FFF2-40B4-BE49-F238E27FC236}">
                <a16:creationId xmlns:a16="http://schemas.microsoft.com/office/drawing/2014/main" id="{759148A2-9583-4BE6-A310-4F3C5FBFE309}"/>
              </a:ext>
            </a:extLst>
          </p:cNvPr>
          <p:cNvSpPr/>
          <p:nvPr/>
        </p:nvSpPr>
        <p:spPr>
          <a:xfrm rot="16200000">
            <a:off x="2547696" y="164554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641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API Explorer</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riangle 7">
            <a:extLst>
              <a:ext uri="{FF2B5EF4-FFF2-40B4-BE49-F238E27FC236}">
                <a16:creationId xmlns:a16="http://schemas.microsoft.com/office/drawing/2014/main" id="{759148A2-9583-4BE6-A310-4F3C5FBFE309}"/>
              </a:ext>
            </a:extLst>
          </p:cNvPr>
          <p:cNvSpPr/>
          <p:nvPr/>
        </p:nvSpPr>
        <p:spPr>
          <a:xfrm rot="16200000">
            <a:off x="2547696" y="245730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4EFE57D0-735F-4AD9-8EF3-14AC52712CBB}"/>
              </a:ext>
            </a:extLst>
          </p:cNvPr>
          <p:cNvPicPr>
            <a:picLocks noChangeAspect="1"/>
          </p:cNvPicPr>
          <p:nvPr/>
        </p:nvPicPr>
        <p:blipFill>
          <a:blip r:embed="rId2"/>
          <a:stretch>
            <a:fillRect/>
          </a:stretch>
        </p:blipFill>
        <p:spPr>
          <a:xfrm>
            <a:off x="3673224" y="1884783"/>
            <a:ext cx="7970508" cy="4121357"/>
          </a:xfrm>
          <a:prstGeom prst="rect">
            <a:avLst/>
          </a:prstGeom>
        </p:spPr>
      </p:pic>
    </p:spTree>
    <p:extLst>
      <p:ext uri="{BB962C8B-B14F-4D97-AF65-F5344CB8AC3E}">
        <p14:creationId xmlns:p14="http://schemas.microsoft.com/office/powerpoint/2010/main" val="365349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API Explorer</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EFE57D0-735F-4AD9-8EF3-14AC52712CBB}"/>
              </a:ext>
            </a:extLst>
          </p:cNvPr>
          <p:cNvPicPr>
            <a:picLocks noChangeAspect="1"/>
          </p:cNvPicPr>
          <p:nvPr/>
        </p:nvPicPr>
        <p:blipFill>
          <a:blip r:embed="rId2"/>
          <a:stretch>
            <a:fillRect/>
          </a:stretch>
        </p:blipFill>
        <p:spPr>
          <a:xfrm>
            <a:off x="3673224" y="1884783"/>
            <a:ext cx="7970508" cy="4121357"/>
          </a:xfrm>
          <a:prstGeom prst="rect">
            <a:avLst/>
          </a:prstGeom>
        </p:spPr>
      </p:pic>
      <p:pic>
        <p:nvPicPr>
          <p:cNvPr id="3" name="Picture 2">
            <a:extLst>
              <a:ext uri="{FF2B5EF4-FFF2-40B4-BE49-F238E27FC236}">
                <a16:creationId xmlns:a16="http://schemas.microsoft.com/office/drawing/2014/main" id="{93844B9F-70FE-47B2-9AAB-921A87D050C8}"/>
              </a:ext>
            </a:extLst>
          </p:cNvPr>
          <p:cNvPicPr>
            <a:picLocks noChangeAspect="1"/>
          </p:cNvPicPr>
          <p:nvPr/>
        </p:nvPicPr>
        <p:blipFill>
          <a:blip r:embed="rId3"/>
          <a:stretch>
            <a:fillRect/>
          </a:stretch>
        </p:blipFill>
        <p:spPr>
          <a:xfrm>
            <a:off x="4521438" y="2378648"/>
            <a:ext cx="7122294" cy="2601512"/>
          </a:xfrm>
          <a:prstGeom prst="rect">
            <a:avLst/>
          </a:prstGeom>
          <a:effectLst>
            <a:outerShdw blurRad="50800" dist="38100" dir="2700000" sx="101000" sy="101000" algn="tl" rotWithShape="0">
              <a:prstClr val="black">
                <a:alpha val="40000"/>
              </a:prstClr>
            </a:outerShdw>
          </a:effectLst>
        </p:spPr>
      </p:pic>
      <p:sp>
        <p:nvSpPr>
          <p:cNvPr id="9" name="Triangle 7">
            <a:extLst>
              <a:ext uri="{FF2B5EF4-FFF2-40B4-BE49-F238E27FC236}">
                <a16:creationId xmlns:a16="http://schemas.microsoft.com/office/drawing/2014/main" id="{EFA1F3B2-F4DC-4D77-B33F-41212065AF68}"/>
              </a:ext>
            </a:extLst>
          </p:cNvPr>
          <p:cNvSpPr/>
          <p:nvPr/>
        </p:nvSpPr>
        <p:spPr>
          <a:xfrm rot="16200000">
            <a:off x="2547696" y="245730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88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API Explorer</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17F805A-F692-4CFC-A084-FE75C54CC359}"/>
              </a:ext>
            </a:extLst>
          </p:cNvPr>
          <p:cNvPicPr>
            <a:picLocks noChangeAspect="1"/>
          </p:cNvPicPr>
          <p:nvPr/>
        </p:nvPicPr>
        <p:blipFill>
          <a:blip r:embed="rId2"/>
          <a:stretch>
            <a:fillRect/>
          </a:stretch>
        </p:blipFill>
        <p:spPr>
          <a:xfrm>
            <a:off x="3591498" y="1809480"/>
            <a:ext cx="7884846" cy="4479352"/>
          </a:xfrm>
          <a:prstGeom prst="rect">
            <a:avLst/>
          </a:prstGeom>
        </p:spPr>
      </p:pic>
      <p:sp>
        <p:nvSpPr>
          <p:cNvPr id="10" name="Triangle 7">
            <a:extLst>
              <a:ext uri="{FF2B5EF4-FFF2-40B4-BE49-F238E27FC236}">
                <a16:creationId xmlns:a16="http://schemas.microsoft.com/office/drawing/2014/main" id="{43D8DA7A-16F2-4B94-86AF-E31888C67342}"/>
              </a:ext>
            </a:extLst>
          </p:cNvPr>
          <p:cNvSpPr/>
          <p:nvPr/>
        </p:nvSpPr>
        <p:spPr>
          <a:xfrm rot="16200000">
            <a:off x="2547696" y="245730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22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API Explorer</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104EE59-83E8-4153-951F-F0182A884A02}"/>
              </a:ext>
            </a:extLst>
          </p:cNvPr>
          <p:cNvPicPr>
            <a:picLocks noChangeAspect="1"/>
          </p:cNvPicPr>
          <p:nvPr/>
        </p:nvPicPr>
        <p:blipFill>
          <a:blip r:embed="rId2"/>
          <a:stretch>
            <a:fillRect/>
          </a:stretch>
        </p:blipFill>
        <p:spPr>
          <a:xfrm>
            <a:off x="3302249" y="1523999"/>
            <a:ext cx="8699241" cy="5107509"/>
          </a:xfrm>
          <a:prstGeom prst="rect">
            <a:avLst/>
          </a:prstGeom>
        </p:spPr>
      </p:pic>
      <p:sp>
        <p:nvSpPr>
          <p:cNvPr id="9" name="Triangle 7">
            <a:extLst>
              <a:ext uri="{FF2B5EF4-FFF2-40B4-BE49-F238E27FC236}">
                <a16:creationId xmlns:a16="http://schemas.microsoft.com/office/drawing/2014/main" id="{5A955C5F-EEBA-4FD4-BE86-AEBED39CED8A}"/>
              </a:ext>
            </a:extLst>
          </p:cNvPr>
          <p:cNvSpPr/>
          <p:nvPr/>
        </p:nvSpPr>
        <p:spPr>
          <a:xfrm rot="16200000">
            <a:off x="2547696" y="245730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76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fontScale="90000"/>
          </a:bodyPr>
          <a:lstStyle/>
          <a:p>
            <a:r>
              <a:rPr lang="en-US"/>
              <a:t>Data gathered by plugins is integrated and analyzed by the AI</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t>Overview</a:t>
            </a:r>
          </a:p>
          <a:p>
            <a:r>
              <a:rPr lang="en-US">
                <a:solidFill>
                  <a:schemeClr val="bg1">
                    <a:alpha val="20000"/>
                  </a:schemeClr>
                </a:solidFill>
              </a:rPr>
              <a:t>Set up environment</a:t>
            </a:r>
          </a:p>
          <a:p>
            <a:r>
              <a:rPr lang="en-US">
                <a:solidFill>
                  <a:schemeClr val="bg1">
                    <a:alpha val="20000"/>
                  </a:schemeClr>
                </a:solidFill>
              </a:rPr>
              <a:t>OneAgent Plugin</a:t>
            </a:r>
          </a:p>
          <a:p>
            <a:r>
              <a:rPr lang="en-US">
                <a:solidFill>
                  <a:schemeClr val="bg1">
                    <a:alpha val="20000"/>
                  </a:schemeClr>
                </a:solidFill>
              </a:rPr>
              <a:t>ActiveGate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61947B-A29B-4999-9E4A-B5EAB92B2439}"/>
              </a:ext>
            </a:extLst>
          </p:cNvPr>
          <p:cNvPicPr>
            <a:picLocks noChangeAspect="1"/>
          </p:cNvPicPr>
          <p:nvPr/>
        </p:nvPicPr>
        <p:blipFill>
          <a:blip r:embed="rId3"/>
          <a:stretch>
            <a:fillRect/>
          </a:stretch>
        </p:blipFill>
        <p:spPr>
          <a:xfrm>
            <a:off x="3687544" y="1434575"/>
            <a:ext cx="8156092" cy="5106742"/>
          </a:xfrm>
          <a:prstGeom prst="rect">
            <a:avLst/>
          </a:prstGeom>
        </p:spPr>
      </p:pic>
      <p:sp>
        <p:nvSpPr>
          <p:cNvPr id="10" name="Arrow: Right 9">
            <a:extLst>
              <a:ext uri="{FF2B5EF4-FFF2-40B4-BE49-F238E27FC236}">
                <a16:creationId xmlns:a16="http://schemas.microsoft.com/office/drawing/2014/main" id="{83DF3D0F-4F99-4820-9BBA-6A9307D6BA81}"/>
              </a:ext>
            </a:extLst>
          </p:cNvPr>
          <p:cNvSpPr/>
          <p:nvPr/>
        </p:nvSpPr>
        <p:spPr>
          <a:xfrm rot="10800000">
            <a:off x="6188302" y="2021982"/>
            <a:ext cx="1043188" cy="52803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46BE6B5-41AD-4868-8414-64FD982E541E}"/>
              </a:ext>
            </a:extLst>
          </p:cNvPr>
          <p:cNvSpPr/>
          <p:nvPr/>
        </p:nvSpPr>
        <p:spPr>
          <a:xfrm rot="10800000">
            <a:off x="7231490" y="3753615"/>
            <a:ext cx="1043188" cy="52803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6E163FD-B1C9-4482-9F40-9C27863E6852}"/>
              </a:ext>
            </a:extLst>
          </p:cNvPr>
          <p:cNvSpPr/>
          <p:nvPr/>
        </p:nvSpPr>
        <p:spPr>
          <a:xfrm>
            <a:off x="8369409" y="3863743"/>
            <a:ext cx="3449214" cy="307777"/>
          </a:xfrm>
          <a:prstGeom prst="rect">
            <a:avLst/>
          </a:prstGeom>
        </p:spPr>
        <p:txBody>
          <a:bodyPr wrap="none">
            <a:spAutoFit/>
          </a:bodyPr>
          <a:lstStyle/>
          <a:p>
            <a:r>
              <a:rPr lang="en-US" sz="1400">
                <a:solidFill>
                  <a:srgbClr val="00B050"/>
                </a:solidFill>
              </a:rPr>
              <a:t>Custom Device created by ActiveGate plugin</a:t>
            </a:r>
          </a:p>
        </p:txBody>
      </p:sp>
      <p:sp>
        <p:nvSpPr>
          <p:cNvPr id="14" name="Triangle 7">
            <a:extLst>
              <a:ext uri="{FF2B5EF4-FFF2-40B4-BE49-F238E27FC236}">
                <a16:creationId xmlns:a16="http://schemas.microsoft.com/office/drawing/2014/main" id="{2DA2F3AD-9816-4F31-9BCD-175DCD3DEAF6}"/>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57A66B72-50E1-4DB9-94CD-B71EC0EC8883}"/>
              </a:ext>
            </a:extLst>
          </p:cNvPr>
          <p:cNvPicPr>
            <a:picLocks noChangeAspect="1"/>
          </p:cNvPicPr>
          <p:nvPr/>
        </p:nvPicPr>
        <p:blipFill>
          <a:blip r:embed="rId4"/>
          <a:stretch>
            <a:fillRect/>
          </a:stretch>
        </p:blipFill>
        <p:spPr>
          <a:xfrm>
            <a:off x="8575207" y="1434575"/>
            <a:ext cx="2731009" cy="2484972"/>
          </a:xfrm>
          <a:prstGeom prst="rect">
            <a:avLst/>
          </a:prstGeom>
        </p:spPr>
      </p:pic>
      <p:sp>
        <p:nvSpPr>
          <p:cNvPr id="11" name="Rectangle 10">
            <a:extLst>
              <a:ext uri="{FF2B5EF4-FFF2-40B4-BE49-F238E27FC236}">
                <a16:creationId xmlns:a16="http://schemas.microsoft.com/office/drawing/2014/main" id="{2D46E48F-E30F-4D03-8E89-CDAA010D4FDD}"/>
              </a:ext>
            </a:extLst>
          </p:cNvPr>
          <p:cNvSpPr/>
          <p:nvPr/>
        </p:nvSpPr>
        <p:spPr>
          <a:xfrm>
            <a:off x="7439954" y="2151680"/>
            <a:ext cx="2292294" cy="307777"/>
          </a:xfrm>
          <a:prstGeom prst="rect">
            <a:avLst/>
          </a:prstGeom>
        </p:spPr>
        <p:txBody>
          <a:bodyPr wrap="none">
            <a:spAutoFit/>
          </a:bodyPr>
          <a:lstStyle/>
          <a:p>
            <a:r>
              <a:rPr lang="en-US" sz="1400">
                <a:solidFill>
                  <a:srgbClr val="00B050"/>
                </a:solidFill>
              </a:rPr>
              <a:t>Service created by OneAgent</a:t>
            </a:r>
          </a:p>
        </p:txBody>
      </p:sp>
    </p:spTree>
    <p:extLst>
      <p:ext uri="{BB962C8B-B14F-4D97-AF65-F5344CB8AC3E}">
        <p14:creationId xmlns:p14="http://schemas.microsoft.com/office/powerpoint/2010/main" val="117627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API Explorer</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riangle 7">
            <a:extLst>
              <a:ext uri="{FF2B5EF4-FFF2-40B4-BE49-F238E27FC236}">
                <a16:creationId xmlns:a16="http://schemas.microsoft.com/office/drawing/2014/main" id="{759148A2-9583-4BE6-A310-4F3C5FBFE309}"/>
              </a:ext>
            </a:extLst>
          </p:cNvPr>
          <p:cNvSpPr/>
          <p:nvPr/>
        </p:nvSpPr>
        <p:spPr>
          <a:xfrm rot="16200000">
            <a:off x="2547696" y="325040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04EE59-83E8-4153-951F-F0182A884A02}"/>
              </a:ext>
            </a:extLst>
          </p:cNvPr>
          <p:cNvPicPr>
            <a:picLocks noChangeAspect="1"/>
          </p:cNvPicPr>
          <p:nvPr/>
        </p:nvPicPr>
        <p:blipFill rotWithShape="1">
          <a:blip r:embed="rId2"/>
          <a:srcRect l="3838" t="44876" r="-260" b="47372"/>
          <a:stretch/>
        </p:blipFill>
        <p:spPr>
          <a:xfrm>
            <a:off x="3591498" y="1325999"/>
            <a:ext cx="8388000" cy="396000"/>
          </a:xfrm>
          <a:prstGeom prst="rect">
            <a:avLst/>
          </a:prstGeom>
        </p:spPr>
      </p:pic>
    </p:spTree>
    <p:extLst>
      <p:ext uri="{BB962C8B-B14F-4D97-AF65-F5344CB8AC3E}">
        <p14:creationId xmlns:p14="http://schemas.microsoft.com/office/powerpoint/2010/main" val="327631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Metric Registration</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104EE59-83E8-4153-951F-F0182A884A02}"/>
              </a:ext>
            </a:extLst>
          </p:cNvPr>
          <p:cNvPicPr>
            <a:picLocks noChangeAspect="1"/>
          </p:cNvPicPr>
          <p:nvPr/>
        </p:nvPicPr>
        <p:blipFill rotWithShape="1">
          <a:blip r:embed="rId2"/>
          <a:srcRect l="3838" t="44876" r="-260" b="47372"/>
          <a:stretch/>
        </p:blipFill>
        <p:spPr>
          <a:xfrm>
            <a:off x="3591498" y="1325999"/>
            <a:ext cx="8388000" cy="396000"/>
          </a:xfrm>
          <a:prstGeom prst="rect">
            <a:avLst/>
          </a:prstGeom>
        </p:spPr>
      </p:pic>
      <p:pic>
        <p:nvPicPr>
          <p:cNvPr id="6" name="Picture 5">
            <a:extLst>
              <a:ext uri="{FF2B5EF4-FFF2-40B4-BE49-F238E27FC236}">
                <a16:creationId xmlns:a16="http://schemas.microsoft.com/office/drawing/2014/main" id="{F34F57F8-00C2-4921-B2F5-B3B55D971E11}"/>
              </a:ext>
            </a:extLst>
          </p:cNvPr>
          <p:cNvPicPr>
            <a:picLocks noChangeAspect="1"/>
          </p:cNvPicPr>
          <p:nvPr/>
        </p:nvPicPr>
        <p:blipFill>
          <a:blip r:embed="rId3"/>
          <a:stretch>
            <a:fillRect/>
          </a:stretch>
        </p:blipFill>
        <p:spPr>
          <a:xfrm>
            <a:off x="4465476" y="2683426"/>
            <a:ext cx="6172200" cy="220027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72DB5A0-7CF2-41E9-A942-FDCECDDA8646}"/>
              </a:ext>
            </a:extLst>
          </p:cNvPr>
          <p:cNvPicPr>
            <a:picLocks noChangeAspect="1"/>
          </p:cNvPicPr>
          <p:nvPr/>
        </p:nvPicPr>
        <p:blipFill>
          <a:blip r:embed="rId4"/>
          <a:stretch>
            <a:fillRect/>
          </a:stretch>
        </p:blipFill>
        <p:spPr>
          <a:xfrm>
            <a:off x="5918598" y="1946028"/>
            <a:ext cx="3733800" cy="3848100"/>
          </a:xfrm>
          <a:prstGeom prst="rect">
            <a:avLst/>
          </a:prstGeom>
          <a:effectLst>
            <a:outerShdw blurRad="50800" dist="38100" dir="2700000" algn="tl" rotWithShape="0">
              <a:prstClr val="black">
                <a:alpha val="40000"/>
              </a:prstClr>
            </a:outerShdw>
          </a:effectLst>
        </p:spPr>
      </p:pic>
      <p:sp>
        <p:nvSpPr>
          <p:cNvPr id="12" name="Triangle 7">
            <a:extLst>
              <a:ext uri="{FF2B5EF4-FFF2-40B4-BE49-F238E27FC236}">
                <a16:creationId xmlns:a16="http://schemas.microsoft.com/office/drawing/2014/main" id="{1C5BEE51-5AD7-4D6C-A1D7-27853F6A3069}"/>
              </a:ext>
            </a:extLst>
          </p:cNvPr>
          <p:cNvSpPr/>
          <p:nvPr/>
        </p:nvSpPr>
        <p:spPr>
          <a:xfrm rot="16200000">
            <a:off x="2547696" y="325040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6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Metric Registration</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104EE59-83E8-4153-951F-F0182A884A02}"/>
              </a:ext>
            </a:extLst>
          </p:cNvPr>
          <p:cNvPicPr>
            <a:picLocks noChangeAspect="1"/>
          </p:cNvPicPr>
          <p:nvPr/>
        </p:nvPicPr>
        <p:blipFill rotWithShape="1">
          <a:blip r:embed="rId2"/>
          <a:srcRect l="3838" t="44876" r="-260" b="47372"/>
          <a:stretch/>
        </p:blipFill>
        <p:spPr>
          <a:xfrm>
            <a:off x="3591498" y="1325999"/>
            <a:ext cx="8388000" cy="396000"/>
          </a:xfrm>
          <a:prstGeom prst="rect">
            <a:avLst/>
          </a:prstGeom>
        </p:spPr>
      </p:pic>
      <p:pic>
        <p:nvPicPr>
          <p:cNvPr id="6" name="Picture 5">
            <a:extLst>
              <a:ext uri="{FF2B5EF4-FFF2-40B4-BE49-F238E27FC236}">
                <a16:creationId xmlns:a16="http://schemas.microsoft.com/office/drawing/2014/main" id="{F34F57F8-00C2-4921-B2F5-B3B55D971E11}"/>
              </a:ext>
            </a:extLst>
          </p:cNvPr>
          <p:cNvPicPr>
            <a:picLocks noChangeAspect="1"/>
          </p:cNvPicPr>
          <p:nvPr/>
        </p:nvPicPr>
        <p:blipFill>
          <a:blip r:embed="rId3"/>
          <a:stretch>
            <a:fillRect/>
          </a:stretch>
        </p:blipFill>
        <p:spPr>
          <a:xfrm>
            <a:off x="4465476" y="2683426"/>
            <a:ext cx="6172200" cy="220027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72DB5A0-7CF2-41E9-A942-FDCECDDA8646}"/>
              </a:ext>
            </a:extLst>
          </p:cNvPr>
          <p:cNvPicPr>
            <a:picLocks noChangeAspect="1"/>
          </p:cNvPicPr>
          <p:nvPr/>
        </p:nvPicPr>
        <p:blipFill>
          <a:blip r:embed="rId4"/>
          <a:stretch>
            <a:fillRect/>
          </a:stretch>
        </p:blipFill>
        <p:spPr>
          <a:xfrm>
            <a:off x="5918598" y="1946028"/>
            <a:ext cx="3733800" cy="3848100"/>
          </a:xfrm>
          <a:prstGeom prst="rect">
            <a:avLst/>
          </a:prstGeom>
          <a:effectLst>
            <a:outerShdw blurRad="50800" dist="38100" dir="2700000" algn="tl" rotWithShape="0">
              <a:prstClr val="black">
                <a:alpha val="40000"/>
              </a:prstClr>
            </a:outerShdw>
          </a:effectLst>
        </p:spPr>
      </p:pic>
      <p:sp>
        <p:nvSpPr>
          <p:cNvPr id="12" name="Triangle 7">
            <a:extLst>
              <a:ext uri="{FF2B5EF4-FFF2-40B4-BE49-F238E27FC236}">
                <a16:creationId xmlns:a16="http://schemas.microsoft.com/office/drawing/2014/main" id="{DAC256F7-D6E9-4268-8AC2-F3A0FC38B653}"/>
              </a:ext>
            </a:extLst>
          </p:cNvPr>
          <p:cNvSpPr/>
          <p:nvPr/>
        </p:nvSpPr>
        <p:spPr>
          <a:xfrm rot="16200000">
            <a:off x="2547696" y="325040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33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Publishing Timeseries for a Custom Device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riangle 7">
            <a:extLst>
              <a:ext uri="{FF2B5EF4-FFF2-40B4-BE49-F238E27FC236}">
                <a16:creationId xmlns:a16="http://schemas.microsoft.com/office/drawing/2014/main" id="{759148A2-9583-4BE6-A310-4F3C5FBFE309}"/>
              </a:ext>
            </a:extLst>
          </p:cNvPr>
          <p:cNvSpPr/>
          <p:nvPr/>
        </p:nvSpPr>
        <p:spPr>
          <a:xfrm rot="16200000">
            <a:off x="2547696" y="407150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1CBFB23-6BDD-491E-BAF5-CCFFA3EB3CF0}"/>
              </a:ext>
            </a:extLst>
          </p:cNvPr>
          <p:cNvPicPr>
            <a:picLocks noChangeAspect="1"/>
          </p:cNvPicPr>
          <p:nvPr/>
        </p:nvPicPr>
        <p:blipFill rotWithShape="1">
          <a:blip r:embed="rId2"/>
          <a:srcRect l="3838" t="79431" r="154" b="12112"/>
          <a:stretch/>
        </p:blipFill>
        <p:spPr>
          <a:xfrm>
            <a:off x="3588912" y="1316668"/>
            <a:ext cx="8352000" cy="432000"/>
          </a:xfrm>
          <a:prstGeom prst="rect">
            <a:avLst/>
          </a:prstGeom>
        </p:spPr>
      </p:pic>
    </p:spTree>
    <p:extLst>
      <p:ext uri="{BB962C8B-B14F-4D97-AF65-F5344CB8AC3E}">
        <p14:creationId xmlns:p14="http://schemas.microsoft.com/office/powerpoint/2010/main" val="1763050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Publishing Timeseries for a Custom Device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966B208-9858-4B77-B2DD-729E7567C80E}"/>
              </a:ext>
            </a:extLst>
          </p:cNvPr>
          <p:cNvPicPr>
            <a:picLocks noChangeAspect="1"/>
          </p:cNvPicPr>
          <p:nvPr/>
        </p:nvPicPr>
        <p:blipFill>
          <a:blip r:embed="rId2"/>
          <a:stretch>
            <a:fillRect/>
          </a:stretch>
        </p:blipFill>
        <p:spPr>
          <a:xfrm>
            <a:off x="3880746" y="1760538"/>
            <a:ext cx="7612223" cy="4804932"/>
          </a:xfrm>
          <a:prstGeom prst="rect">
            <a:avLst/>
          </a:prstGeom>
        </p:spPr>
      </p:pic>
      <p:pic>
        <p:nvPicPr>
          <p:cNvPr id="9" name="Picture 8">
            <a:extLst>
              <a:ext uri="{FF2B5EF4-FFF2-40B4-BE49-F238E27FC236}">
                <a16:creationId xmlns:a16="http://schemas.microsoft.com/office/drawing/2014/main" id="{91CBFB23-6BDD-491E-BAF5-CCFFA3EB3CF0}"/>
              </a:ext>
            </a:extLst>
          </p:cNvPr>
          <p:cNvPicPr>
            <a:picLocks noChangeAspect="1"/>
          </p:cNvPicPr>
          <p:nvPr/>
        </p:nvPicPr>
        <p:blipFill rotWithShape="1">
          <a:blip r:embed="rId3"/>
          <a:srcRect l="3838" t="79431" r="154" b="12112"/>
          <a:stretch/>
        </p:blipFill>
        <p:spPr>
          <a:xfrm>
            <a:off x="3588912" y="1316668"/>
            <a:ext cx="8352000" cy="432000"/>
          </a:xfrm>
          <a:prstGeom prst="rect">
            <a:avLst/>
          </a:prstGeom>
        </p:spPr>
      </p:pic>
      <p:sp>
        <p:nvSpPr>
          <p:cNvPr id="11" name="Triangle 7">
            <a:extLst>
              <a:ext uri="{FF2B5EF4-FFF2-40B4-BE49-F238E27FC236}">
                <a16:creationId xmlns:a16="http://schemas.microsoft.com/office/drawing/2014/main" id="{7AAF5D6F-5261-4913-A6A9-2557E3715CA1}"/>
              </a:ext>
            </a:extLst>
          </p:cNvPr>
          <p:cNvSpPr/>
          <p:nvPr/>
        </p:nvSpPr>
        <p:spPr>
          <a:xfrm rot="16200000">
            <a:off x="2547696" y="407150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55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Publishing Timeseries for a Custom Device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966B208-9858-4B77-B2DD-729E7567C80E}"/>
              </a:ext>
            </a:extLst>
          </p:cNvPr>
          <p:cNvPicPr>
            <a:picLocks noChangeAspect="1"/>
          </p:cNvPicPr>
          <p:nvPr/>
        </p:nvPicPr>
        <p:blipFill>
          <a:blip r:embed="rId2"/>
          <a:stretch>
            <a:fillRect/>
          </a:stretch>
        </p:blipFill>
        <p:spPr>
          <a:xfrm>
            <a:off x="3880746" y="1760538"/>
            <a:ext cx="7612223" cy="4804932"/>
          </a:xfrm>
          <a:prstGeom prst="rect">
            <a:avLst/>
          </a:prstGeom>
        </p:spPr>
      </p:pic>
      <p:pic>
        <p:nvPicPr>
          <p:cNvPr id="9" name="Picture 8">
            <a:extLst>
              <a:ext uri="{FF2B5EF4-FFF2-40B4-BE49-F238E27FC236}">
                <a16:creationId xmlns:a16="http://schemas.microsoft.com/office/drawing/2014/main" id="{91CBFB23-6BDD-491E-BAF5-CCFFA3EB3CF0}"/>
              </a:ext>
            </a:extLst>
          </p:cNvPr>
          <p:cNvPicPr>
            <a:picLocks noChangeAspect="1"/>
          </p:cNvPicPr>
          <p:nvPr/>
        </p:nvPicPr>
        <p:blipFill rotWithShape="1">
          <a:blip r:embed="rId3"/>
          <a:srcRect l="3838" t="79431" r="154" b="12112"/>
          <a:stretch/>
        </p:blipFill>
        <p:spPr>
          <a:xfrm>
            <a:off x="3588912" y="1316668"/>
            <a:ext cx="8352000" cy="432000"/>
          </a:xfrm>
          <a:prstGeom prst="rect">
            <a:avLst/>
          </a:prstGeom>
        </p:spPr>
      </p:pic>
      <p:pic>
        <p:nvPicPr>
          <p:cNvPr id="3" name="Picture 2">
            <a:extLst>
              <a:ext uri="{FF2B5EF4-FFF2-40B4-BE49-F238E27FC236}">
                <a16:creationId xmlns:a16="http://schemas.microsoft.com/office/drawing/2014/main" id="{0A06A8E5-5AFC-40EF-9770-33652837E49E}"/>
              </a:ext>
            </a:extLst>
          </p:cNvPr>
          <p:cNvPicPr>
            <a:picLocks noChangeAspect="1"/>
          </p:cNvPicPr>
          <p:nvPr/>
        </p:nvPicPr>
        <p:blipFill>
          <a:blip r:embed="rId4"/>
          <a:stretch>
            <a:fillRect/>
          </a:stretch>
        </p:blipFill>
        <p:spPr>
          <a:xfrm>
            <a:off x="4475288" y="2204753"/>
            <a:ext cx="6579248" cy="3520205"/>
          </a:xfrm>
          <a:prstGeom prst="rect">
            <a:avLst/>
          </a:prstGeom>
          <a:effectLst>
            <a:outerShdw blurRad="50800" dist="38100" dir="2700000" algn="tl" rotWithShape="0">
              <a:prstClr val="black">
                <a:alpha val="40000"/>
              </a:prstClr>
            </a:outerShdw>
          </a:effectLst>
        </p:spPr>
      </p:pic>
      <p:sp>
        <p:nvSpPr>
          <p:cNvPr id="11" name="Triangle 7">
            <a:extLst>
              <a:ext uri="{FF2B5EF4-FFF2-40B4-BE49-F238E27FC236}">
                <a16:creationId xmlns:a16="http://schemas.microsoft.com/office/drawing/2014/main" id="{6868F569-F12B-449D-ACD0-035FC12B1060}"/>
              </a:ext>
            </a:extLst>
          </p:cNvPr>
          <p:cNvSpPr/>
          <p:nvPr/>
        </p:nvSpPr>
        <p:spPr>
          <a:xfrm rot="16200000">
            <a:off x="2547696" y="407150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48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Publishing Timeseries for a Custom Device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t>Publish Timeseries</a:t>
            </a:r>
          </a:p>
          <a:p>
            <a:r>
              <a:rPr lang="en-US">
                <a:solidFill>
                  <a:schemeClr val="bg1">
                    <a:alpha val="20000"/>
                  </a:schemeClr>
                </a:solidFill>
              </a:rPr>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966B208-9858-4B77-B2DD-729E7567C80E}"/>
              </a:ext>
            </a:extLst>
          </p:cNvPr>
          <p:cNvPicPr>
            <a:picLocks noChangeAspect="1"/>
          </p:cNvPicPr>
          <p:nvPr/>
        </p:nvPicPr>
        <p:blipFill>
          <a:blip r:embed="rId2"/>
          <a:stretch>
            <a:fillRect/>
          </a:stretch>
        </p:blipFill>
        <p:spPr>
          <a:xfrm>
            <a:off x="3880746" y="1760538"/>
            <a:ext cx="7612223" cy="4804932"/>
          </a:xfrm>
          <a:prstGeom prst="rect">
            <a:avLst/>
          </a:prstGeom>
        </p:spPr>
      </p:pic>
      <p:pic>
        <p:nvPicPr>
          <p:cNvPr id="9" name="Picture 8">
            <a:extLst>
              <a:ext uri="{FF2B5EF4-FFF2-40B4-BE49-F238E27FC236}">
                <a16:creationId xmlns:a16="http://schemas.microsoft.com/office/drawing/2014/main" id="{91CBFB23-6BDD-491E-BAF5-CCFFA3EB3CF0}"/>
              </a:ext>
            </a:extLst>
          </p:cNvPr>
          <p:cNvPicPr>
            <a:picLocks noChangeAspect="1"/>
          </p:cNvPicPr>
          <p:nvPr/>
        </p:nvPicPr>
        <p:blipFill rotWithShape="1">
          <a:blip r:embed="rId3"/>
          <a:srcRect l="3838" t="79431" r="154" b="12112"/>
          <a:stretch/>
        </p:blipFill>
        <p:spPr>
          <a:xfrm>
            <a:off x="3588912" y="1316668"/>
            <a:ext cx="8352000" cy="432000"/>
          </a:xfrm>
          <a:prstGeom prst="rect">
            <a:avLst/>
          </a:prstGeom>
        </p:spPr>
      </p:pic>
      <p:pic>
        <p:nvPicPr>
          <p:cNvPr id="3" name="Picture 2">
            <a:extLst>
              <a:ext uri="{FF2B5EF4-FFF2-40B4-BE49-F238E27FC236}">
                <a16:creationId xmlns:a16="http://schemas.microsoft.com/office/drawing/2014/main" id="{21ACB838-1D76-4979-977B-E555ECF74E56}"/>
              </a:ext>
            </a:extLst>
          </p:cNvPr>
          <p:cNvPicPr>
            <a:picLocks noChangeAspect="1"/>
          </p:cNvPicPr>
          <p:nvPr/>
        </p:nvPicPr>
        <p:blipFill>
          <a:blip r:embed="rId4"/>
          <a:stretch>
            <a:fillRect/>
          </a:stretch>
        </p:blipFill>
        <p:spPr>
          <a:xfrm>
            <a:off x="4472083" y="1903015"/>
            <a:ext cx="6528707" cy="4273947"/>
          </a:xfrm>
          <a:prstGeom prst="rect">
            <a:avLst/>
          </a:prstGeom>
          <a:effectLst>
            <a:outerShdw blurRad="50800" dist="38100" dir="2700000" algn="tl" rotWithShape="0">
              <a:prstClr val="black">
                <a:alpha val="40000"/>
              </a:prstClr>
            </a:outerShdw>
          </a:effectLst>
        </p:spPr>
      </p:pic>
      <p:sp>
        <p:nvSpPr>
          <p:cNvPr id="11" name="Triangle 7">
            <a:extLst>
              <a:ext uri="{FF2B5EF4-FFF2-40B4-BE49-F238E27FC236}">
                <a16:creationId xmlns:a16="http://schemas.microsoft.com/office/drawing/2014/main" id="{F0552C22-A2E3-4543-A12B-00E148CA0F71}"/>
              </a:ext>
            </a:extLst>
          </p:cNvPr>
          <p:cNvSpPr/>
          <p:nvPr/>
        </p:nvSpPr>
        <p:spPr>
          <a:xfrm rot="16200000">
            <a:off x="2547696" y="407150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92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Custom Devices pushed in via API</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t>Validate Results</a:t>
            </a:r>
          </a:p>
          <a:p>
            <a:r>
              <a:rPr lang="en-US">
                <a:solidFill>
                  <a:schemeClr val="bg1">
                    <a:alpha val="20000"/>
                  </a:schemeClr>
                </a:solidFill>
              </a:rPr>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riangle 7">
            <a:extLst>
              <a:ext uri="{FF2B5EF4-FFF2-40B4-BE49-F238E27FC236}">
                <a16:creationId xmlns:a16="http://schemas.microsoft.com/office/drawing/2014/main" id="{EC8438A2-FE8B-4F4C-A088-3A9F1ED1329C}"/>
              </a:ext>
            </a:extLst>
          </p:cNvPr>
          <p:cNvSpPr/>
          <p:nvPr/>
        </p:nvSpPr>
        <p:spPr>
          <a:xfrm rot="16200000">
            <a:off x="2547696" y="487393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1962518-401A-44E4-A551-2908D6991265}"/>
              </a:ext>
            </a:extLst>
          </p:cNvPr>
          <p:cNvPicPr>
            <a:picLocks noChangeAspect="1"/>
          </p:cNvPicPr>
          <p:nvPr/>
        </p:nvPicPr>
        <p:blipFill>
          <a:blip r:embed="rId2"/>
          <a:stretch>
            <a:fillRect/>
          </a:stretch>
        </p:blipFill>
        <p:spPr>
          <a:xfrm>
            <a:off x="3591498" y="1653296"/>
            <a:ext cx="8202583" cy="4652964"/>
          </a:xfrm>
          <a:prstGeom prst="rect">
            <a:avLst/>
          </a:prstGeom>
        </p:spPr>
      </p:pic>
    </p:spTree>
    <p:extLst>
      <p:ext uri="{BB962C8B-B14F-4D97-AF65-F5344CB8AC3E}">
        <p14:creationId xmlns:p14="http://schemas.microsoft.com/office/powerpoint/2010/main" val="1788661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Thresholds for Custom Metrics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riangle 7">
            <a:extLst>
              <a:ext uri="{FF2B5EF4-FFF2-40B4-BE49-F238E27FC236}">
                <a16:creationId xmlns:a16="http://schemas.microsoft.com/office/drawing/2014/main" id="{EC8438A2-FE8B-4F4C-A088-3A9F1ED1329C}"/>
              </a:ext>
            </a:extLst>
          </p:cNvPr>
          <p:cNvSpPr/>
          <p:nvPr/>
        </p:nvSpPr>
        <p:spPr>
          <a:xfrm rot="16200000">
            <a:off x="2547696" y="568570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62B8C59-912E-4C51-9B96-7763E7601205}"/>
              </a:ext>
            </a:extLst>
          </p:cNvPr>
          <p:cNvPicPr>
            <a:picLocks noChangeAspect="1"/>
          </p:cNvPicPr>
          <p:nvPr/>
        </p:nvPicPr>
        <p:blipFill>
          <a:blip r:embed="rId2"/>
          <a:stretch>
            <a:fillRect/>
          </a:stretch>
        </p:blipFill>
        <p:spPr>
          <a:xfrm>
            <a:off x="3591498" y="1417273"/>
            <a:ext cx="8311297" cy="1803157"/>
          </a:xfrm>
          <a:prstGeom prst="rect">
            <a:avLst/>
          </a:prstGeom>
        </p:spPr>
      </p:pic>
    </p:spTree>
    <p:extLst>
      <p:ext uri="{BB962C8B-B14F-4D97-AF65-F5344CB8AC3E}">
        <p14:creationId xmlns:p14="http://schemas.microsoft.com/office/powerpoint/2010/main" val="4268012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Thresholds for Custom Metrics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a:bodyPr>
          <a:lstStyle/>
          <a:p>
            <a:r>
              <a:rPr lang="en-US">
                <a:solidFill>
                  <a:schemeClr val="bg1">
                    <a:alpha val="20000"/>
                  </a:schemeClr>
                </a:solidFill>
              </a:rPr>
              <a:t>Plugins vs API</a:t>
            </a:r>
          </a:p>
          <a:p>
            <a:r>
              <a:rPr lang="en-US">
                <a:solidFill>
                  <a:schemeClr val="bg1">
                    <a:alpha val="20000"/>
                  </a:schemeClr>
                </a:solidFill>
              </a:rPr>
              <a:t>API Explorer</a:t>
            </a:r>
          </a:p>
          <a:p>
            <a:r>
              <a:rPr lang="en-US">
                <a:solidFill>
                  <a:schemeClr val="bg1">
                    <a:alpha val="20000"/>
                  </a:schemeClr>
                </a:solidFill>
              </a:rPr>
              <a:t>Register Metric</a:t>
            </a:r>
          </a:p>
          <a:p>
            <a:r>
              <a:rPr lang="en-US">
                <a:solidFill>
                  <a:schemeClr val="bg1">
                    <a:alpha val="20000"/>
                  </a:schemeClr>
                </a:solidFill>
              </a:rPr>
              <a:t>Publish Timeseries</a:t>
            </a:r>
          </a:p>
          <a:p>
            <a:r>
              <a:rPr lang="en-US">
                <a:solidFill>
                  <a:schemeClr val="bg1">
                    <a:alpha val="20000"/>
                  </a:schemeClr>
                </a:solidFill>
              </a:rPr>
              <a:t>Validate Results</a:t>
            </a:r>
          </a:p>
          <a:p>
            <a:r>
              <a:rPr lang="en-US"/>
              <a:t>Thresholds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API</a:t>
            </a:r>
          </a:p>
        </p:txBody>
      </p:sp>
      <p:cxnSp>
        <p:nvCxnSpPr>
          <p:cNvPr id="14" name="Straight Connector 13">
            <a:extLst>
              <a:ext uri="{FF2B5EF4-FFF2-40B4-BE49-F238E27FC236}">
                <a16:creationId xmlns:a16="http://schemas.microsoft.com/office/drawing/2014/main" id="{B1966248-233C-884F-8C29-3F60FB3DF6AA}"/>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riangle 7">
            <a:extLst>
              <a:ext uri="{FF2B5EF4-FFF2-40B4-BE49-F238E27FC236}">
                <a16:creationId xmlns:a16="http://schemas.microsoft.com/office/drawing/2014/main" id="{EC8438A2-FE8B-4F4C-A088-3A9F1ED1329C}"/>
              </a:ext>
            </a:extLst>
          </p:cNvPr>
          <p:cNvSpPr/>
          <p:nvPr/>
        </p:nvSpPr>
        <p:spPr>
          <a:xfrm rot="16200000">
            <a:off x="2547696" y="568570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62B8C59-912E-4C51-9B96-7763E7601205}"/>
              </a:ext>
            </a:extLst>
          </p:cNvPr>
          <p:cNvPicPr>
            <a:picLocks noChangeAspect="1"/>
          </p:cNvPicPr>
          <p:nvPr/>
        </p:nvPicPr>
        <p:blipFill rotWithShape="1">
          <a:blip r:embed="rId2"/>
          <a:srcRect t="49183" b="26855"/>
          <a:stretch/>
        </p:blipFill>
        <p:spPr>
          <a:xfrm>
            <a:off x="3591498" y="1307999"/>
            <a:ext cx="8311297" cy="432000"/>
          </a:xfrm>
          <a:prstGeom prst="rect">
            <a:avLst/>
          </a:prstGeom>
        </p:spPr>
      </p:pic>
      <p:pic>
        <p:nvPicPr>
          <p:cNvPr id="6" name="Picture 5">
            <a:extLst>
              <a:ext uri="{FF2B5EF4-FFF2-40B4-BE49-F238E27FC236}">
                <a16:creationId xmlns:a16="http://schemas.microsoft.com/office/drawing/2014/main" id="{5F0D1012-6921-4767-B498-F56426B81419}"/>
              </a:ext>
            </a:extLst>
          </p:cNvPr>
          <p:cNvPicPr>
            <a:picLocks noChangeAspect="1"/>
          </p:cNvPicPr>
          <p:nvPr/>
        </p:nvPicPr>
        <p:blipFill>
          <a:blip r:embed="rId3"/>
          <a:stretch>
            <a:fillRect/>
          </a:stretch>
        </p:blipFill>
        <p:spPr>
          <a:xfrm>
            <a:off x="3591498" y="2167548"/>
            <a:ext cx="8296275" cy="348615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CD38DC6-4ABF-4F85-80A5-970177F0CB89}"/>
              </a:ext>
            </a:extLst>
          </p:cNvPr>
          <p:cNvPicPr>
            <a:picLocks noChangeAspect="1"/>
          </p:cNvPicPr>
          <p:nvPr/>
        </p:nvPicPr>
        <p:blipFill>
          <a:blip r:embed="rId4"/>
          <a:stretch>
            <a:fillRect/>
          </a:stretch>
        </p:blipFill>
        <p:spPr>
          <a:xfrm>
            <a:off x="3959484" y="2019397"/>
            <a:ext cx="7296150" cy="23526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115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fontScale="90000"/>
          </a:bodyPr>
          <a:lstStyle/>
          <a:p>
            <a:r>
              <a:rPr lang="en-US"/>
              <a:t>AI 2.0 detects root-causes in plugin metrics </a:t>
            </a:r>
            <a:br>
              <a:rPr lang="en-US"/>
            </a:br>
            <a:r>
              <a:rPr lang="en-US"/>
              <a:t>without thresholds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t>Overview</a:t>
            </a:r>
          </a:p>
          <a:p>
            <a:r>
              <a:rPr lang="en-US">
                <a:solidFill>
                  <a:schemeClr val="bg1">
                    <a:alpha val="20000"/>
                  </a:schemeClr>
                </a:solidFill>
              </a:rPr>
              <a:t>Set up environment</a:t>
            </a:r>
          </a:p>
          <a:p>
            <a:r>
              <a:rPr lang="en-US">
                <a:solidFill>
                  <a:schemeClr val="bg1">
                    <a:alpha val="20000"/>
                  </a:schemeClr>
                </a:solidFill>
              </a:rPr>
              <a:t>OneAgent Plugin</a:t>
            </a:r>
          </a:p>
          <a:p>
            <a:r>
              <a:rPr lang="en-US">
                <a:solidFill>
                  <a:schemeClr val="bg1">
                    <a:alpha val="20000"/>
                  </a:schemeClr>
                </a:solidFill>
              </a:rPr>
              <a:t>ActiveGate Plugin</a:t>
            </a:r>
          </a:p>
          <a:p>
            <a:r>
              <a:rPr lang="en-US">
                <a:solidFill>
                  <a:schemeClr val="bg1">
                    <a:alpha val="20000"/>
                  </a:schemeClr>
                </a:solidFill>
              </a:rPr>
              <a:t>API</a:t>
            </a:r>
          </a:p>
          <a:p>
            <a:r>
              <a:rPr lang="en-US">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riangle 7">
            <a:extLst>
              <a:ext uri="{FF2B5EF4-FFF2-40B4-BE49-F238E27FC236}">
                <a16:creationId xmlns:a16="http://schemas.microsoft.com/office/drawing/2014/main" id="{2DA2F3AD-9816-4F31-9BCD-175DCD3DEAF6}"/>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F63B489-0270-40AC-A4EA-363F7A92A288}"/>
              </a:ext>
            </a:extLst>
          </p:cNvPr>
          <p:cNvSpPr/>
          <p:nvPr/>
        </p:nvSpPr>
        <p:spPr>
          <a:xfrm>
            <a:off x="3624952" y="5932712"/>
            <a:ext cx="6096000" cy="646331"/>
          </a:xfrm>
          <a:prstGeom prst="rect">
            <a:avLst/>
          </a:prstGeom>
        </p:spPr>
        <p:txBody>
          <a:bodyPr>
            <a:spAutoFit/>
          </a:bodyPr>
          <a:lstStyle/>
          <a:p>
            <a:r>
              <a:rPr lang="en-US"/>
              <a:t>* Support for custom devices which work as proxies hasn't been yet released</a:t>
            </a:r>
          </a:p>
        </p:txBody>
      </p:sp>
      <p:pic>
        <p:nvPicPr>
          <p:cNvPr id="16" name="Picture 15">
            <a:extLst>
              <a:ext uri="{FF2B5EF4-FFF2-40B4-BE49-F238E27FC236}">
                <a16:creationId xmlns:a16="http://schemas.microsoft.com/office/drawing/2014/main" id="{63DBDCD5-6C9A-4262-8AF1-78BA2E697747}"/>
              </a:ext>
            </a:extLst>
          </p:cNvPr>
          <p:cNvPicPr>
            <a:picLocks noChangeAspect="1"/>
          </p:cNvPicPr>
          <p:nvPr/>
        </p:nvPicPr>
        <p:blipFill>
          <a:blip r:embed="rId3"/>
          <a:stretch>
            <a:fillRect/>
          </a:stretch>
        </p:blipFill>
        <p:spPr>
          <a:xfrm>
            <a:off x="3650320" y="1386132"/>
            <a:ext cx="8156092" cy="5106742"/>
          </a:xfrm>
          <a:prstGeom prst="rect">
            <a:avLst/>
          </a:prstGeom>
        </p:spPr>
      </p:pic>
      <p:sp>
        <p:nvSpPr>
          <p:cNvPr id="17" name="Arrow: Right 16">
            <a:extLst>
              <a:ext uri="{FF2B5EF4-FFF2-40B4-BE49-F238E27FC236}">
                <a16:creationId xmlns:a16="http://schemas.microsoft.com/office/drawing/2014/main" id="{8E2B6F58-BEBC-4116-A0C9-A378B4A28DB5}"/>
              </a:ext>
            </a:extLst>
          </p:cNvPr>
          <p:cNvSpPr/>
          <p:nvPr/>
        </p:nvSpPr>
        <p:spPr>
          <a:xfrm rot="10800000">
            <a:off x="6151078" y="1973539"/>
            <a:ext cx="1043188" cy="528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D6D3DB-4FAA-4818-A3C7-8F75FF1F81EB}"/>
              </a:ext>
            </a:extLst>
          </p:cNvPr>
          <p:cNvSpPr/>
          <p:nvPr/>
        </p:nvSpPr>
        <p:spPr>
          <a:xfrm>
            <a:off x="7343816" y="2083667"/>
            <a:ext cx="1964961" cy="307777"/>
          </a:xfrm>
          <a:prstGeom prst="rect">
            <a:avLst/>
          </a:prstGeom>
        </p:spPr>
        <p:txBody>
          <a:bodyPr wrap="none">
            <a:spAutoFit/>
          </a:bodyPr>
          <a:lstStyle/>
          <a:p>
            <a:r>
              <a:rPr lang="en-US" sz="1400">
                <a:solidFill>
                  <a:srgbClr val="FF0000"/>
                </a:solidFill>
              </a:rPr>
              <a:t>Problem on service level</a:t>
            </a:r>
          </a:p>
        </p:txBody>
      </p:sp>
      <p:pic>
        <p:nvPicPr>
          <p:cNvPr id="19" name="Picture 18">
            <a:extLst>
              <a:ext uri="{FF2B5EF4-FFF2-40B4-BE49-F238E27FC236}">
                <a16:creationId xmlns:a16="http://schemas.microsoft.com/office/drawing/2014/main" id="{EB4DA9DA-39D3-4493-B2F8-CB3E6A111EBA}"/>
              </a:ext>
            </a:extLst>
          </p:cNvPr>
          <p:cNvPicPr>
            <a:picLocks noChangeAspect="1"/>
          </p:cNvPicPr>
          <p:nvPr/>
        </p:nvPicPr>
        <p:blipFill>
          <a:blip r:embed="rId4"/>
          <a:stretch>
            <a:fillRect/>
          </a:stretch>
        </p:blipFill>
        <p:spPr>
          <a:xfrm>
            <a:off x="7548432" y="4511239"/>
            <a:ext cx="4159306" cy="1889253"/>
          </a:xfrm>
          <a:prstGeom prst="rect">
            <a:avLst/>
          </a:prstGeom>
        </p:spPr>
      </p:pic>
      <p:sp>
        <p:nvSpPr>
          <p:cNvPr id="20" name="Rectangle 19">
            <a:extLst>
              <a:ext uri="{FF2B5EF4-FFF2-40B4-BE49-F238E27FC236}">
                <a16:creationId xmlns:a16="http://schemas.microsoft.com/office/drawing/2014/main" id="{8E014DF5-64C5-4343-ACF7-21460D374DDF}"/>
              </a:ext>
            </a:extLst>
          </p:cNvPr>
          <p:cNvSpPr/>
          <p:nvPr/>
        </p:nvSpPr>
        <p:spPr>
          <a:xfrm>
            <a:off x="3591498" y="6444431"/>
            <a:ext cx="9144000" cy="369332"/>
          </a:xfrm>
          <a:prstGeom prst="rect">
            <a:avLst/>
          </a:prstGeom>
        </p:spPr>
        <p:txBody>
          <a:bodyPr wrap="square">
            <a:spAutoFit/>
          </a:bodyPr>
          <a:lstStyle/>
          <a:p>
            <a:r>
              <a:rPr lang="en-US"/>
              <a:t>* Support for custom devices which work as proxies hasn't been yet released</a:t>
            </a:r>
          </a:p>
        </p:txBody>
      </p:sp>
      <p:pic>
        <p:nvPicPr>
          <p:cNvPr id="21" name="Picture 20">
            <a:extLst>
              <a:ext uri="{FF2B5EF4-FFF2-40B4-BE49-F238E27FC236}">
                <a16:creationId xmlns:a16="http://schemas.microsoft.com/office/drawing/2014/main" id="{79B7528F-A1B6-459F-ACAC-9FF11911377B}"/>
              </a:ext>
            </a:extLst>
          </p:cNvPr>
          <p:cNvPicPr>
            <a:picLocks noChangeAspect="1"/>
          </p:cNvPicPr>
          <p:nvPr/>
        </p:nvPicPr>
        <p:blipFill>
          <a:blip r:embed="rId5"/>
          <a:stretch>
            <a:fillRect/>
          </a:stretch>
        </p:blipFill>
        <p:spPr>
          <a:xfrm>
            <a:off x="7548432" y="2391444"/>
            <a:ext cx="2936086" cy="1919214"/>
          </a:xfrm>
          <a:prstGeom prst="rect">
            <a:avLst/>
          </a:prstGeom>
        </p:spPr>
      </p:pic>
      <p:sp>
        <p:nvSpPr>
          <p:cNvPr id="22" name="Arrow: Right 21">
            <a:extLst>
              <a:ext uri="{FF2B5EF4-FFF2-40B4-BE49-F238E27FC236}">
                <a16:creationId xmlns:a16="http://schemas.microsoft.com/office/drawing/2014/main" id="{914D9517-B34F-479E-BE1D-7EA3B0541292}"/>
              </a:ext>
            </a:extLst>
          </p:cNvPr>
          <p:cNvSpPr/>
          <p:nvPr/>
        </p:nvSpPr>
        <p:spPr>
          <a:xfrm rot="5400000">
            <a:off x="9915718" y="4272107"/>
            <a:ext cx="395688" cy="23217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7A16E9A4-A861-49EB-BE7E-A5D719010804}"/>
              </a:ext>
            </a:extLst>
          </p:cNvPr>
          <p:cNvSpPr/>
          <p:nvPr/>
        </p:nvSpPr>
        <p:spPr>
          <a:xfrm>
            <a:off x="7232772" y="3137607"/>
            <a:ext cx="395688" cy="23217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5A7200E-200F-4FBF-A6A3-FEF02DF1AD32}"/>
              </a:ext>
            </a:extLst>
          </p:cNvPr>
          <p:cNvSpPr/>
          <p:nvPr/>
        </p:nvSpPr>
        <p:spPr>
          <a:xfrm>
            <a:off x="5622971" y="3099805"/>
            <a:ext cx="1535485" cy="307777"/>
          </a:xfrm>
          <a:prstGeom prst="rect">
            <a:avLst/>
          </a:prstGeom>
        </p:spPr>
        <p:txBody>
          <a:bodyPr wrap="none">
            <a:spAutoFit/>
          </a:bodyPr>
          <a:lstStyle/>
          <a:p>
            <a:r>
              <a:rPr lang="en-US" sz="1400">
                <a:solidFill>
                  <a:srgbClr val="00B050"/>
                </a:solidFill>
              </a:rPr>
              <a:t>Deployment event</a:t>
            </a:r>
          </a:p>
        </p:txBody>
      </p:sp>
    </p:spTree>
    <p:extLst>
      <p:ext uri="{BB962C8B-B14F-4D97-AF65-F5344CB8AC3E}">
        <p14:creationId xmlns:p14="http://schemas.microsoft.com/office/powerpoint/2010/main" val="4154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2" grpId="0" animBg="1"/>
      <p:bldP spid="23" grpId="0" animBg="1"/>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Best practices – Python plugins</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vert="horz" lIns="91440" tIns="45720" rIns="91440" bIns="45720" rtlCol="0" anchor="t">
            <a:normAutofit fontScale="70000" lnSpcReduction="20000"/>
          </a:bodyPr>
          <a:lstStyle/>
          <a:p>
            <a:r>
              <a:rPr lang="en-US">
                <a:latin typeface="Bernina Sans Light"/>
              </a:rPr>
              <a:t>Stay away from “generic” plugins, make sure that the plugin solves a specific problem</a:t>
            </a:r>
          </a:p>
          <a:p>
            <a:r>
              <a:rPr lang="en-US">
                <a:latin typeface="Bernina Sans Light"/>
              </a:rPr>
              <a:t>Is your plugin taking more than a minute to run? Multi threading is your friend</a:t>
            </a:r>
          </a:p>
          <a:p>
            <a:r>
              <a:rPr lang="en-US">
                <a:latin typeface="Bernina Sans Light"/>
              </a:rPr>
              <a:t>Use logger instead of print – Gets added to the OOTB plugin log once live</a:t>
            </a:r>
          </a:p>
          <a:p>
            <a:r>
              <a:rPr lang="en-US">
                <a:latin typeface="Bernina Sans Light"/>
              </a:rPr>
              <a:t>Events sent are limited to 100 per minute, don’t resend known events every minute</a:t>
            </a:r>
          </a:p>
          <a:p>
            <a:r>
              <a:rPr lang="en-US" err="1">
                <a:latin typeface="Bernina Sans Light"/>
              </a:rPr>
              <a:t>OneAgent</a:t>
            </a:r>
            <a:r>
              <a:rPr lang="en-US">
                <a:latin typeface="Bernina Sans Light"/>
              </a:rPr>
              <a:t> </a:t>
            </a:r>
            <a:r>
              <a:rPr lang="en-US" err="1">
                <a:latin typeface="Bernina Sans Light"/>
              </a:rPr>
              <a:t>plugin.json</a:t>
            </a:r>
            <a:r>
              <a:rPr lang="en-US">
                <a:latin typeface="Bernina Sans Light"/>
              </a:rPr>
              <a:t> - activation: “</a:t>
            </a:r>
            <a:r>
              <a:rPr lang="en-US" err="1">
                <a:latin typeface="Bernina Sans Light"/>
              </a:rPr>
              <a:t>SnapshotEntry</a:t>
            </a:r>
            <a:r>
              <a:rPr lang="en-US">
                <a:latin typeface="Bernina Sans Light"/>
              </a:rPr>
              <a:t>” makes finding the process easier and is more future proof than activation: “Singleton”</a:t>
            </a:r>
          </a:p>
          <a:p>
            <a:r>
              <a:rPr lang="en-US">
                <a:latin typeface="Bernina Sans Light"/>
              </a:rPr>
              <a:t>Custom metrics license is per entity, per metric, per dimension. Only create what you need</a:t>
            </a:r>
          </a:p>
          <a:p>
            <a:r>
              <a:rPr lang="en-US">
                <a:latin typeface="Bernina Sans Light"/>
              </a:rPr>
              <a:t>Use the simulator as much as possible, it saves a lot of time over having to upload the plugin and wait for it to be executed and then go through the log files</a:t>
            </a:r>
          </a:p>
          <a:p>
            <a:r>
              <a:rPr lang="en-US">
                <a:latin typeface="Bernina Sans Light"/>
              </a:rPr>
              <a:t>If possible, avoid native python libraries, as they are OS and Python version bound</a:t>
            </a:r>
          </a:p>
          <a:p>
            <a:r>
              <a:rPr lang="en-US">
                <a:latin typeface="Bernina Sans Light"/>
              </a:rPr>
              <a:t>Considering spending a lot of time creating a plugin? Reach out to </a:t>
            </a:r>
            <a:r>
              <a:rPr lang="en-US">
                <a:latin typeface="Bernina Sans Light"/>
                <a:hlinkClick r:id="rId2"/>
              </a:rPr>
              <a:t>extensions@dynatrace.com</a:t>
            </a:r>
            <a:r>
              <a:rPr lang="en-US">
                <a:latin typeface="Bernina Sans Light"/>
              </a:rPr>
              <a:t>, maybe something already is created or is coming. Also a good contact point for custom services engagements</a:t>
            </a:r>
          </a:p>
          <a:p>
            <a:r>
              <a:rPr lang="en-US">
                <a:latin typeface="Bernina Sans Light"/>
              </a:rPr>
              <a:t>Do not use the above email for generic questions. Use the Dynatrace community forum, that way everyone can learn from your question</a:t>
            </a:r>
          </a:p>
          <a:p>
            <a:endParaRPr lang="en-US"/>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a:solidFill>
                  <a:schemeClr val="bg1">
                    <a:alpha val="20000"/>
                  </a:schemeClr>
                </a:solidFill>
              </a:rPr>
              <a:t>ActiveGate Plugin</a:t>
            </a:r>
          </a:p>
          <a:p>
            <a:r>
              <a:rPr lang="en-US">
                <a:solidFill>
                  <a:schemeClr val="bg1">
                    <a:alpha val="20000"/>
                  </a:schemeClr>
                </a:solidFill>
              </a:rPr>
              <a:t>API</a:t>
            </a:r>
          </a:p>
          <a:p>
            <a:r>
              <a:rPr lang="en-US"/>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8787169C-7B2A-ED47-AF91-350521EF959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riangle 8">
            <a:extLst>
              <a:ext uri="{FF2B5EF4-FFF2-40B4-BE49-F238E27FC236}">
                <a16:creationId xmlns:a16="http://schemas.microsoft.com/office/drawing/2014/main" id="{25ADE5A4-3638-4948-8151-65AE9A1A320A}"/>
              </a:ext>
            </a:extLst>
          </p:cNvPr>
          <p:cNvSpPr/>
          <p:nvPr/>
        </p:nvSpPr>
        <p:spPr>
          <a:xfrm rot="16200000">
            <a:off x="2538171" y="568582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44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Best practices – When do I use what?</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normAutofit fontScale="85000" lnSpcReduction="20000"/>
          </a:bodyPr>
          <a:lstStyle/>
          <a:p>
            <a:r>
              <a:rPr lang="en-US"/>
              <a:t>Metrics / Events</a:t>
            </a:r>
          </a:p>
          <a:p>
            <a:pPr lvl="1"/>
            <a:r>
              <a:rPr lang="en-US"/>
              <a:t>OneAgent JMX plugin</a:t>
            </a:r>
          </a:p>
          <a:p>
            <a:pPr lvl="2"/>
            <a:r>
              <a:rPr lang="en-US"/>
              <a:t>The process is instrumented and the metric can be extracted using JMX</a:t>
            </a:r>
          </a:p>
          <a:p>
            <a:pPr lvl="1"/>
            <a:r>
              <a:rPr lang="en-US"/>
              <a:t>OneAgent python plugin</a:t>
            </a:r>
          </a:p>
          <a:p>
            <a:pPr lvl="2"/>
            <a:r>
              <a:rPr lang="en-US"/>
              <a:t>The process is instrumented, but the metric isn’t available using JMX</a:t>
            </a:r>
          </a:p>
          <a:p>
            <a:pPr lvl="1"/>
            <a:r>
              <a:rPr lang="en-US"/>
              <a:t>ActiveGate plugin</a:t>
            </a:r>
          </a:p>
          <a:p>
            <a:pPr lvl="2"/>
            <a:r>
              <a:rPr lang="en-US"/>
              <a:t>No OneAgent installation allowed/possible</a:t>
            </a:r>
          </a:p>
          <a:p>
            <a:pPr lvl="1"/>
            <a:r>
              <a:rPr lang="en-US"/>
              <a:t>Custom devices API</a:t>
            </a:r>
          </a:p>
          <a:p>
            <a:pPr lvl="2"/>
            <a:r>
              <a:rPr lang="en-US"/>
              <a:t>Change application code to call the Dynatrace API</a:t>
            </a:r>
          </a:p>
          <a:p>
            <a:pPr lvl="2"/>
            <a:r>
              <a:rPr lang="en-US"/>
              <a:t>Unknown metric/dimension names</a:t>
            </a:r>
          </a:p>
          <a:p>
            <a:r>
              <a:rPr lang="en-US"/>
              <a:t>Native SDK (wrapper)</a:t>
            </a:r>
          </a:p>
          <a:p>
            <a:pPr lvl="1"/>
            <a:r>
              <a:rPr lang="en-US"/>
              <a:t>Deep monitoring required but the application isn’t supported by OneAgent</a:t>
            </a:r>
          </a:p>
          <a:p>
            <a:r>
              <a:rPr lang="en-US"/>
              <a:t>Java/.NET/JavaScript SDK</a:t>
            </a:r>
          </a:p>
          <a:p>
            <a:pPr lvl="1"/>
            <a:r>
              <a:rPr lang="en-US"/>
              <a:t>Service flow/PurePath split in two due to unsupported transport libraries</a:t>
            </a:r>
          </a:p>
          <a:p>
            <a:r>
              <a:rPr lang="en-US"/>
              <a:t>OpenKit</a:t>
            </a:r>
          </a:p>
          <a:p>
            <a:pPr lvl="1"/>
            <a:r>
              <a:rPr lang="en-US"/>
              <a:t>User sessions / User Actions required, for example an IOT device or a rich client</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a:solidFill>
                  <a:schemeClr val="bg1">
                    <a:alpha val="20000"/>
                  </a:schemeClr>
                </a:solidFill>
              </a:rPr>
              <a:t>ActiveGate Plugin</a:t>
            </a:r>
          </a:p>
          <a:p>
            <a:r>
              <a:rPr lang="en-US">
                <a:solidFill>
                  <a:schemeClr val="bg1">
                    <a:alpha val="20000"/>
                  </a:schemeClr>
                </a:solidFill>
              </a:rPr>
              <a:t>API</a:t>
            </a:r>
          </a:p>
          <a:p>
            <a:r>
              <a:rPr lang="en-US"/>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8787169C-7B2A-ED47-AF91-350521EF959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riangle 8">
            <a:extLst>
              <a:ext uri="{FF2B5EF4-FFF2-40B4-BE49-F238E27FC236}">
                <a16:creationId xmlns:a16="http://schemas.microsoft.com/office/drawing/2014/main" id="{25ADE5A4-3638-4948-8151-65AE9A1A320A}"/>
              </a:ext>
            </a:extLst>
          </p:cNvPr>
          <p:cNvSpPr/>
          <p:nvPr/>
        </p:nvSpPr>
        <p:spPr>
          <a:xfrm rot="16200000">
            <a:off x="2538171" y="568582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40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a:t>Roadmap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a:solidFill>
                  <a:schemeClr val="bg1">
                    <a:alpha val="20000"/>
                  </a:schemeClr>
                </a:solidFill>
              </a:rPr>
              <a:t>Overview</a:t>
            </a:r>
          </a:p>
          <a:p>
            <a:r>
              <a:rPr lang="en-US">
                <a:solidFill>
                  <a:schemeClr val="bg1">
                    <a:alpha val="20000"/>
                  </a:schemeClr>
                </a:solidFill>
              </a:rPr>
              <a:t>Set up environment</a:t>
            </a:r>
          </a:p>
          <a:p>
            <a:r>
              <a:rPr lang="en-US">
                <a:solidFill>
                  <a:schemeClr val="bg1">
                    <a:alpha val="20000"/>
                  </a:schemeClr>
                </a:solidFill>
              </a:rPr>
              <a:t>OneAgent Plugin</a:t>
            </a:r>
          </a:p>
          <a:p>
            <a:r>
              <a:rPr lang="en-US">
                <a:solidFill>
                  <a:schemeClr val="bg1">
                    <a:alpha val="20000"/>
                  </a:schemeClr>
                </a:solidFill>
              </a:rPr>
              <a:t>ActiveGate Plugin</a:t>
            </a:r>
          </a:p>
          <a:p>
            <a:r>
              <a:rPr lang="en-US">
                <a:solidFill>
                  <a:schemeClr val="bg1">
                    <a:alpha val="20000"/>
                  </a:schemeClr>
                </a:solidFill>
              </a:rPr>
              <a:t>API</a:t>
            </a:r>
          </a:p>
          <a:p>
            <a:r>
              <a:rPr lang="en-US"/>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a:t>Agenda</a:t>
            </a:r>
          </a:p>
        </p:txBody>
      </p:sp>
      <p:cxnSp>
        <p:nvCxnSpPr>
          <p:cNvPr id="14" name="Straight Connector 13">
            <a:extLst>
              <a:ext uri="{FF2B5EF4-FFF2-40B4-BE49-F238E27FC236}">
                <a16:creationId xmlns:a16="http://schemas.microsoft.com/office/drawing/2014/main" id="{8787169C-7B2A-ED47-AF91-350521EF959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riangle 8">
            <a:extLst>
              <a:ext uri="{FF2B5EF4-FFF2-40B4-BE49-F238E27FC236}">
                <a16:creationId xmlns:a16="http://schemas.microsoft.com/office/drawing/2014/main" id="{25ADE5A4-3638-4948-8151-65AE9A1A320A}"/>
              </a:ext>
            </a:extLst>
          </p:cNvPr>
          <p:cNvSpPr/>
          <p:nvPr/>
        </p:nvSpPr>
        <p:spPr>
          <a:xfrm rot="16200000">
            <a:off x="2538171" y="568582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144DD68-4BCD-40BC-AE30-89763F71DBA2}"/>
              </a:ext>
            </a:extLst>
          </p:cNvPr>
          <p:cNvSpPr/>
          <p:nvPr/>
        </p:nvSpPr>
        <p:spPr>
          <a:xfrm>
            <a:off x="7751804" y="4064536"/>
            <a:ext cx="3004885" cy="646331"/>
          </a:xfrm>
          <a:prstGeom prst="rect">
            <a:avLst/>
          </a:prstGeom>
        </p:spPr>
        <p:txBody>
          <a:bodyPr wrap="square">
            <a:spAutoFit/>
          </a:bodyPr>
          <a:lstStyle/>
          <a:p>
            <a:r>
              <a:rPr lang="en-US" sz="1400">
                <a:latin typeface="Calibri" panose="020F0502020204030204" pitchFamily="34" charset="0"/>
              </a:rPr>
              <a:t>OneAgent plugins new features: </a:t>
            </a:r>
            <a:r>
              <a:rPr lang="en-US" sz="1100">
                <a:latin typeface="Calibri" panose="020F0502020204030204" pitchFamily="34" charset="0"/>
              </a:rPr>
              <a:t>Python Events, Custom properties, New configuration UI controls, State metrics, PG table, PG charts </a:t>
            </a:r>
          </a:p>
        </p:txBody>
      </p:sp>
      <p:sp>
        <p:nvSpPr>
          <p:cNvPr id="11" name="Rectangle 10">
            <a:extLst>
              <a:ext uri="{FF2B5EF4-FFF2-40B4-BE49-F238E27FC236}">
                <a16:creationId xmlns:a16="http://schemas.microsoft.com/office/drawing/2014/main" id="{9DECF8B3-1F13-46D1-91D0-58BE321C0E3A}"/>
              </a:ext>
            </a:extLst>
          </p:cNvPr>
          <p:cNvSpPr/>
          <p:nvPr/>
        </p:nvSpPr>
        <p:spPr>
          <a:xfrm>
            <a:off x="3690662" y="1417159"/>
            <a:ext cx="2343150" cy="571500"/>
          </a:xfrm>
          <a:prstGeom prst="rect">
            <a:avLst/>
          </a:prstGeom>
          <a:noFill/>
          <a:ln w="28575">
            <a:solidFill>
              <a:srgbClr val="703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5C2DD4-70D8-4444-8E83-1E7B6594A2A1}"/>
              </a:ext>
            </a:extLst>
          </p:cNvPr>
          <p:cNvSpPr/>
          <p:nvPr/>
        </p:nvSpPr>
        <p:spPr>
          <a:xfrm>
            <a:off x="3690662" y="1441299"/>
            <a:ext cx="2405338" cy="523220"/>
          </a:xfrm>
          <a:prstGeom prst="rect">
            <a:avLst/>
          </a:prstGeom>
        </p:spPr>
        <p:txBody>
          <a:bodyPr wrap="none">
            <a:spAutoFit/>
          </a:bodyPr>
          <a:lstStyle/>
          <a:p>
            <a:pPr lvl="0"/>
            <a:r>
              <a:rPr lang="en-US" sz="1400">
                <a:solidFill>
                  <a:srgbClr val="0F1419"/>
                </a:solidFill>
              </a:rPr>
              <a:t>ActiveGate integrated installer</a:t>
            </a:r>
            <a:br>
              <a:rPr lang="en-US" sz="1400">
                <a:solidFill>
                  <a:srgbClr val="0F1419"/>
                </a:solidFill>
              </a:rPr>
            </a:br>
            <a:r>
              <a:rPr lang="en-US" sz="1400">
                <a:solidFill>
                  <a:srgbClr val="0F1419"/>
                </a:solidFill>
              </a:rPr>
              <a:t> and auto update </a:t>
            </a:r>
          </a:p>
        </p:txBody>
      </p:sp>
      <p:sp>
        <p:nvSpPr>
          <p:cNvPr id="13" name="Rectangle 12">
            <a:extLst>
              <a:ext uri="{FF2B5EF4-FFF2-40B4-BE49-F238E27FC236}">
                <a16:creationId xmlns:a16="http://schemas.microsoft.com/office/drawing/2014/main" id="{0C30C735-582A-460D-A89B-1F8F5517CC11}"/>
              </a:ext>
            </a:extLst>
          </p:cNvPr>
          <p:cNvSpPr/>
          <p:nvPr/>
        </p:nvSpPr>
        <p:spPr>
          <a:xfrm>
            <a:off x="5223318" y="2883531"/>
            <a:ext cx="2311329" cy="345029"/>
          </a:xfrm>
          <a:prstGeom prst="rect">
            <a:avLst/>
          </a:prstGeom>
          <a:noFill/>
          <a:ln w="28575">
            <a:solidFill>
              <a:srgbClr val="703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910D4D-FBA3-4573-B538-AC8AC833A983}"/>
              </a:ext>
            </a:extLst>
          </p:cNvPr>
          <p:cNvSpPr/>
          <p:nvPr/>
        </p:nvSpPr>
        <p:spPr>
          <a:xfrm>
            <a:off x="5247417" y="2920783"/>
            <a:ext cx="2285998" cy="307777"/>
          </a:xfrm>
          <a:prstGeom prst="rect">
            <a:avLst/>
          </a:prstGeom>
        </p:spPr>
        <p:txBody>
          <a:bodyPr wrap="square">
            <a:spAutoFit/>
          </a:bodyPr>
          <a:lstStyle/>
          <a:p>
            <a:r>
              <a:rPr lang="en-US" sz="1400"/>
              <a:t>Improved SDK help content</a:t>
            </a:r>
          </a:p>
        </p:txBody>
      </p:sp>
      <p:sp>
        <p:nvSpPr>
          <p:cNvPr id="16" name="Rectangle 15">
            <a:extLst>
              <a:ext uri="{FF2B5EF4-FFF2-40B4-BE49-F238E27FC236}">
                <a16:creationId xmlns:a16="http://schemas.microsoft.com/office/drawing/2014/main" id="{BAD8C541-A734-492A-B8B4-B10FA2C5E86F}"/>
              </a:ext>
            </a:extLst>
          </p:cNvPr>
          <p:cNvSpPr/>
          <p:nvPr/>
        </p:nvSpPr>
        <p:spPr>
          <a:xfrm>
            <a:off x="5223319" y="2317632"/>
            <a:ext cx="2285999" cy="345029"/>
          </a:xfrm>
          <a:prstGeom prst="rect">
            <a:avLst/>
          </a:prstGeom>
          <a:noFill/>
          <a:ln w="28575">
            <a:solidFill>
              <a:srgbClr val="703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6DDE363-6C3C-4CA9-808D-CD6E383B47F3}"/>
              </a:ext>
            </a:extLst>
          </p:cNvPr>
          <p:cNvSpPr/>
          <p:nvPr/>
        </p:nvSpPr>
        <p:spPr>
          <a:xfrm>
            <a:off x="5247417" y="2354884"/>
            <a:ext cx="2261901" cy="307777"/>
          </a:xfrm>
          <a:prstGeom prst="rect">
            <a:avLst/>
          </a:prstGeom>
        </p:spPr>
        <p:txBody>
          <a:bodyPr wrap="none">
            <a:spAutoFit/>
          </a:bodyPr>
          <a:lstStyle/>
          <a:p>
            <a:r>
              <a:rPr lang="en-US" sz="1400"/>
              <a:t>ActiveGate plugins REST API </a:t>
            </a:r>
          </a:p>
        </p:txBody>
      </p:sp>
      <p:sp>
        <p:nvSpPr>
          <p:cNvPr id="19" name="Rectangle 18">
            <a:extLst>
              <a:ext uri="{FF2B5EF4-FFF2-40B4-BE49-F238E27FC236}">
                <a16:creationId xmlns:a16="http://schemas.microsoft.com/office/drawing/2014/main" id="{31A07867-91F5-4F37-8E7E-792E9B6472AA}"/>
              </a:ext>
            </a:extLst>
          </p:cNvPr>
          <p:cNvSpPr/>
          <p:nvPr/>
        </p:nvSpPr>
        <p:spPr>
          <a:xfrm>
            <a:off x="6295341" y="3456926"/>
            <a:ext cx="2285999" cy="345029"/>
          </a:xfrm>
          <a:prstGeom prst="rect">
            <a:avLst/>
          </a:prstGeom>
          <a:noFill/>
          <a:ln w="28575">
            <a:solidFill>
              <a:srgbClr val="703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78369D-3E3A-442E-8D54-04789560B8C7}"/>
              </a:ext>
            </a:extLst>
          </p:cNvPr>
          <p:cNvSpPr/>
          <p:nvPr/>
        </p:nvSpPr>
        <p:spPr>
          <a:xfrm>
            <a:off x="6277113" y="3475551"/>
            <a:ext cx="2196755" cy="307777"/>
          </a:xfrm>
          <a:prstGeom prst="rect">
            <a:avLst/>
          </a:prstGeom>
        </p:spPr>
        <p:txBody>
          <a:bodyPr wrap="none">
            <a:spAutoFit/>
          </a:bodyPr>
          <a:lstStyle/>
          <a:p>
            <a:r>
              <a:rPr lang="en-US" sz="1400"/>
              <a:t>OneAgent plugins REST API </a:t>
            </a:r>
          </a:p>
        </p:txBody>
      </p:sp>
      <p:sp>
        <p:nvSpPr>
          <p:cNvPr id="21" name="Rectangle 20">
            <a:extLst>
              <a:ext uri="{FF2B5EF4-FFF2-40B4-BE49-F238E27FC236}">
                <a16:creationId xmlns:a16="http://schemas.microsoft.com/office/drawing/2014/main" id="{489D41CD-E4F8-4934-8FCB-1FE302FD7041}"/>
              </a:ext>
            </a:extLst>
          </p:cNvPr>
          <p:cNvSpPr/>
          <p:nvPr/>
        </p:nvSpPr>
        <p:spPr>
          <a:xfrm>
            <a:off x="7719603" y="4083163"/>
            <a:ext cx="3037087" cy="646331"/>
          </a:xfrm>
          <a:prstGeom prst="rect">
            <a:avLst/>
          </a:prstGeom>
          <a:noFill/>
          <a:ln w="28575">
            <a:solidFill>
              <a:srgbClr val="703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46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619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a:xfrm>
            <a:off x="3572644" y="320208"/>
            <a:ext cx="7762301" cy="736844"/>
          </a:xfrm>
        </p:spPr>
        <p:txBody>
          <a:bodyPr/>
          <a:lstStyle/>
          <a:p>
            <a:r>
              <a:rPr lang="en-US" noProof="0"/>
              <a:t>Metrics, events, properties</a:t>
            </a:r>
            <a:r>
              <a:rPr lang="en-US"/>
              <a:t> and more</a:t>
            </a:r>
            <a:endParaRPr lang="en-US" noProof="0"/>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noProof="0"/>
              <a:t>Overview</a:t>
            </a:r>
          </a:p>
          <a:p>
            <a:r>
              <a:rPr lang="en-US" noProof="0">
                <a:solidFill>
                  <a:schemeClr val="bg1">
                    <a:alpha val="20000"/>
                  </a:schemeClr>
                </a:solidFill>
              </a:rPr>
              <a:t>Set up environment</a:t>
            </a:r>
          </a:p>
          <a:p>
            <a:r>
              <a:rPr lang="en-US" noProof="0">
                <a:solidFill>
                  <a:schemeClr val="bg1">
                    <a:alpha val="20000"/>
                  </a:schemeClr>
                </a:solidFill>
              </a:rPr>
              <a:t>OneAgent Plugin</a:t>
            </a:r>
          </a:p>
          <a:p>
            <a:r>
              <a:rPr lang="en-US" noProof="0">
                <a:solidFill>
                  <a:schemeClr val="bg1">
                    <a:alpha val="20000"/>
                  </a:schemeClr>
                </a:solidFill>
              </a:rPr>
              <a:t>ActiveGate Plugin</a:t>
            </a:r>
          </a:p>
          <a:p>
            <a:r>
              <a:rPr lang="en-US" noProof="0">
                <a:solidFill>
                  <a:schemeClr val="bg1">
                    <a:alpha val="20000"/>
                  </a:schemeClr>
                </a:solidFill>
              </a:rPr>
              <a:t>API</a:t>
            </a:r>
          </a:p>
          <a:p>
            <a:r>
              <a:rPr lang="en-US" noProof="0">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9D477A82-ACA9-4EF1-8501-FE307922DDC3}"/>
              </a:ext>
            </a:extLst>
          </p:cNvPr>
          <p:cNvPicPr>
            <a:picLocks noChangeAspect="1"/>
          </p:cNvPicPr>
          <p:nvPr/>
        </p:nvPicPr>
        <p:blipFill>
          <a:blip r:embed="rId3"/>
          <a:stretch>
            <a:fillRect/>
          </a:stretch>
        </p:blipFill>
        <p:spPr>
          <a:xfrm>
            <a:off x="4085645" y="1754846"/>
            <a:ext cx="3036115" cy="312976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BA75DEAB-9F08-4786-803A-78686FA0B97A}"/>
              </a:ext>
            </a:extLst>
          </p:cNvPr>
          <p:cNvPicPr>
            <a:picLocks noChangeAspect="1"/>
          </p:cNvPicPr>
          <p:nvPr/>
        </p:nvPicPr>
        <p:blipFill>
          <a:blip r:embed="rId4"/>
          <a:stretch>
            <a:fillRect/>
          </a:stretch>
        </p:blipFill>
        <p:spPr>
          <a:xfrm>
            <a:off x="3198299" y="4992851"/>
            <a:ext cx="4141498" cy="808097"/>
          </a:xfrm>
          <a:prstGeom prst="rect">
            <a:avLst/>
          </a:prstGeom>
          <a:effectLst>
            <a:outerShdw blurRad="50800" dist="38100" dir="2700000" sx="101000" sy="101000" algn="tl" rotWithShape="0">
              <a:prstClr val="black">
                <a:alpha val="15000"/>
              </a:prstClr>
            </a:outerShdw>
          </a:effectLst>
        </p:spPr>
      </p:pic>
      <p:pic>
        <p:nvPicPr>
          <p:cNvPr id="21" name="Picture 20">
            <a:extLst>
              <a:ext uri="{FF2B5EF4-FFF2-40B4-BE49-F238E27FC236}">
                <a16:creationId xmlns:a16="http://schemas.microsoft.com/office/drawing/2014/main" id="{AE08A3B1-97CF-4A39-A6E3-B09CD2CC0F93}"/>
              </a:ext>
            </a:extLst>
          </p:cNvPr>
          <p:cNvPicPr>
            <a:picLocks noChangeAspect="1"/>
          </p:cNvPicPr>
          <p:nvPr/>
        </p:nvPicPr>
        <p:blipFill>
          <a:blip r:embed="rId5"/>
          <a:stretch>
            <a:fillRect/>
          </a:stretch>
        </p:blipFill>
        <p:spPr>
          <a:xfrm>
            <a:off x="6222141" y="1196095"/>
            <a:ext cx="4329237" cy="1590458"/>
          </a:xfrm>
          <a:prstGeom prst="rect">
            <a:avLst/>
          </a:prstGeom>
          <a:effectLst>
            <a:outerShdw blurRad="165100" dir="5400000" sx="102000" sy="102000" algn="ctr" rotWithShape="0">
              <a:prstClr val="black">
                <a:alpha val="40000"/>
              </a:prstClr>
            </a:outerShdw>
          </a:effectLst>
        </p:spPr>
      </p:pic>
      <p:pic>
        <p:nvPicPr>
          <p:cNvPr id="22" name="Picture 21">
            <a:extLst>
              <a:ext uri="{FF2B5EF4-FFF2-40B4-BE49-F238E27FC236}">
                <a16:creationId xmlns:a16="http://schemas.microsoft.com/office/drawing/2014/main" id="{9581A565-E5D2-46C6-9EB5-5C3123330812}"/>
              </a:ext>
            </a:extLst>
          </p:cNvPr>
          <p:cNvPicPr>
            <a:picLocks noChangeAspect="1"/>
          </p:cNvPicPr>
          <p:nvPr/>
        </p:nvPicPr>
        <p:blipFill>
          <a:blip r:embed="rId6"/>
          <a:stretch>
            <a:fillRect/>
          </a:stretch>
        </p:blipFill>
        <p:spPr>
          <a:xfrm>
            <a:off x="6457932" y="4064266"/>
            <a:ext cx="4130794" cy="2112696"/>
          </a:xfrm>
          <a:prstGeom prst="rect">
            <a:avLst/>
          </a:prstGeom>
          <a:effectLst>
            <a:outerShdw blurRad="63500" dir="2700000" sx="102000" sy="102000" algn="ctr" rotWithShape="0">
              <a:prstClr val="black">
                <a:alpha val="40000"/>
              </a:prstClr>
            </a:outerShdw>
          </a:effectLst>
        </p:spPr>
      </p:pic>
      <p:pic>
        <p:nvPicPr>
          <p:cNvPr id="23" name="Picture 22">
            <a:extLst>
              <a:ext uri="{FF2B5EF4-FFF2-40B4-BE49-F238E27FC236}">
                <a16:creationId xmlns:a16="http://schemas.microsoft.com/office/drawing/2014/main" id="{A94A9A8C-0FB7-4749-BB63-E600E357822A}"/>
              </a:ext>
            </a:extLst>
          </p:cNvPr>
          <p:cNvPicPr>
            <a:picLocks noChangeAspect="1"/>
          </p:cNvPicPr>
          <p:nvPr/>
        </p:nvPicPr>
        <p:blipFill>
          <a:blip r:embed="rId7"/>
          <a:stretch>
            <a:fillRect/>
          </a:stretch>
        </p:blipFill>
        <p:spPr>
          <a:xfrm>
            <a:off x="7906040" y="2832112"/>
            <a:ext cx="2408420" cy="1193775"/>
          </a:xfrm>
          <a:prstGeom prst="rect">
            <a:avLst/>
          </a:prstGeom>
        </p:spPr>
      </p:pic>
      <p:pic>
        <p:nvPicPr>
          <p:cNvPr id="24" name="Picture 23">
            <a:extLst>
              <a:ext uri="{FF2B5EF4-FFF2-40B4-BE49-F238E27FC236}">
                <a16:creationId xmlns:a16="http://schemas.microsoft.com/office/drawing/2014/main" id="{02778627-67BB-4992-940D-F3F5D86D7F73}"/>
              </a:ext>
            </a:extLst>
          </p:cNvPr>
          <p:cNvPicPr>
            <a:picLocks noChangeAspect="1"/>
          </p:cNvPicPr>
          <p:nvPr/>
        </p:nvPicPr>
        <p:blipFill>
          <a:blip r:embed="rId8"/>
          <a:stretch>
            <a:fillRect/>
          </a:stretch>
        </p:blipFill>
        <p:spPr>
          <a:xfrm>
            <a:off x="10814075" y="1786624"/>
            <a:ext cx="1377925" cy="3429000"/>
          </a:xfrm>
          <a:prstGeom prst="rect">
            <a:avLst/>
          </a:prstGeom>
        </p:spPr>
      </p:pic>
    </p:spTree>
    <p:extLst>
      <p:ext uri="{BB962C8B-B14F-4D97-AF65-F5344CB8AC3E}">
        <p14:creationId xmlns:p14="http://schemas.microsoft.com/office/powerpoint/2010/main" val="309683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a:xfrm>
            <a:off x="3572644" y="320208"/>
            <a:ext cx="7762301" cy="736844"/>
          </a:xfrm>
        </p:spPr>
        <p:txBody>
          <a:bodyPr>
            <a:normAutofit/>
          </a:bodyPr>
          <a:lstStyle/>
          <a:p>
            <a:r>
              <a:rPr lang="en-US" noProof="0"/>
              <a:t>We use plugins to extend OOTB Dynatrace support</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p:txBody>
          <a:bodyPr>
            <a:normAutofit fontScale="92500"/>
          </a:bodyPr>
          <a:lstStyle/>
          <a:p>
            <a:r>
              <a:rPr lang="en-US" noProof="0"/>
              <a:t>Overview</a:t>
            </a:r>
          </a:p>
          <a:p>
            <a:r>
              <a:rPr lang="en-US" noProof="0">
                <a:solidFill>
                  <a:schemeClr val="bg1">
                    <a:alpha val="20000"/>
                  </a:schemeClr>
                </a:solidFill>
              </a:rPr>
              <a:t>Set up environment</a:t>
            </a:r>
          </a:p>
          <a:p>
            <a:r>
              <a:rPr lang="en-US" noProof="0">
                <a:solidFill>
                  <a:schemeClr val="bg1">
                    <a:alpha val="20000"/>
                  </a:schemeClr>
                </a:solidFill>
              </a:rPr>
              <a:t>OneAgent Plugin</a:t>
            </a:r>
          </a:p>
          <a:p>
            <a:r>
              <a:rPr lang="en-US" noProof="0">
                <a:solidFill>
                  <a:schemeClr val="bg1">
                    <a:alpha val="20000"/>
                  </a:schemeClr>
                </a:solidFill>
              </a:rPr>
              <a:t>ActiveGate Plugin</a:t>
            </a:r>
          </a:p>
          <a:p>
            <a:r>
              <a:rPr lang="en-US" noProof="0">
                <a:solidFill>
                  <a:schemeClr val="bg1">
                    <a:alpha val="20000"/>
                  </a:schemeClr>
                </a:solidFill>
              </a:rPr>
              <a:t>API</a:t>
            </a:r>
          </a:p>
          <a:p>
            <a:r>
              <a:rPr lang="en-US" noProof="0">
                <a:solidFill>
                  <a:schemeClr val="bg1">
                    <a:alpha val="20000"/>
                  </a:schemeClr>
                </a:solidFill>
              </a:rPr>
              <a:t>Roadmap and best practices</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lstStyle/>
          <a:p>
            <a:r>
              <a:rPr lang="en-US" noProof="0"/>
              <a:t>Agenda</a:t>
            </a:r>
          </a:p>
        </p:txBody>
      </p:sp>
      <p:sp>
        <p:nvSpPr>
          <p:cNvPr id="50" name="Double Bracket 49">
            <a:extLst>
              <a:ext uri="{FF2B5EF4-FFF2-40B4-BE49-F238E27FC236}">
                <a16:creationId xmlns:a16="http://schemas.microsoft.com/office/drawing/2014/main" id="{A36435C5-F1CA-42FD-8CAB-C4B2BA0836E2}"/>
              </a:ext>
            </a:extLst>
          </p:cNvPr>
          <p:cNvSpPr/>
          <p:nvPr/>
        </p:nvSpPr>
        <p:spPr>
          <a:xfrm>
            <a:off x="3828790" y="1839894"/>
            <a:ext cx="2108005" cy="161068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1" name="Picture 50">
            <a:extLst>
              <a:ext uri="{FF2B5EF4-FFF2-40B4-BE49-F238E27FC236}">
                <a16:creationId xmlns:a16="http://schemas.microsoft.com/office/drawing/2014/main" id="{FEBAD740-73D8-4B58-ACB1-3D9042B526A1}"/>
              </a:ext>
            </a:extLst>
          </p:cNvPr>
          <p:cNvPicPr>
            <a:picLocks noChangeAspect="1"/>
          </p:cNvPicPr>
          <p:nvPr/>
        </p:nvPicPr>
        <p:blipFill>
          <a:blip r:embed="rId3"/>
          <a:stretch>
            <a:fillRect/>
          </a:stretch>
        </p:blipFill>
        <p:spPr>
          <a:xfrm>
            <a:off x="3880592" y="2005670"/>
            <a:ext cx="755852" cy="639567"/>
          </a:xfrm>
          <a:prstGeom prst="rect">
            <a:avLst/>
          </a:prstGeom>
        </p:spPr>
      </p:pic>
      <p:pic>
        <p:nvPicPr>
          <p:cNvPr id="52" name="Picture 51">
            <a:extLst>
              <a:ext uri="{FF2B5EF4-FFF2-40B4-BE49-F238E27FC236}">
                <a16:creationId xmlns:a16="http://schemas.microsoft.com/office/drawing/2014/main" id="{5CDB9956-47D8-4124-A579-4B82AE3F2248}"/>
              </a:ext>
            </a:extLst>
          </p:cNvPr>
          <p:cNvPicPr>
            <a:picLocks noChangeAspect="1"/>
          </p:cNvPicPr>
          <p:nvPr/>
        </p:nvPicPr>
        <p:blipFill>
          <a:blip r:embed="rId4"/>
          <a:stretch>
            <a:fillRect/>
          </a:stretch>
        </p:blipFill>
        <p:spPr>
          <a:xfrm>
            <a:off x="6945786" y="5694805"/>
            <a:ext cx="638175" cy="619125"/>
          </a:xfrm>
          <a:prstGeom prst="rect">
            <a:avLst/>
          </a:prstGeom>
        </p:spPr>
      </p:pic>
      <p:pic>
        <p:nvPicPr>
          <p:cNvPr id="53" name="Picture 52">
            <a:extLst>
              <a:ext uri="{FF2B5EF4-FFF2-40B4-BE49-F238E27FC236}">
                <a16:creationId xmlns:a16="http://schemas.microsoft.com/office/drawing/2014/main" id="{F2D81BB2-A81F-42F1-AF4D-1484928BEDE9}"/>
              </a:ext>
            </a:extLst>
          </p:cNvPr>
          <p:cNvPicPr>
            <a:picLocks noChangeAspect="1"/>
          </p:cNvPicPr>
          <p:nvPr/>
        </p:nvPicPr>
        <p:blipFill>
          <a:blip r:embed="rId5"/>
          <a:stretch>
            <a:fillRect/>
          </a:stretch>
        </p:blipFill>
        <p:spPr>
          <a:xfrm>
            <a:off x="4170648" y="4255923"/>
            <a:ext cx="714375" cy="676275"/>
          </a:xfrm>
          <a:prstGeom prst="rect">
            <a:avLst/>
          </a:prstGeom>
        </p:spPr>
      </p:pic>
      <p:pic>
        <p:nvPicPr>
          <p:cNvPr id="54" name="Picture 53">
            <a:extLst>
              <a:ext uri="{FF2B5EF4-FFF2-40B4-BE49-F238E27FC236}">
                <a16:creationId xmlns:a16="http://schemas.microsoft.com/office/drawing/2014/main" id="{67F4EBCE-DE33-444E-82B0-9DFF38F6BD5F}"/>
              </a:ext>
            </a:extLst>
          </p:cNvPr>
          <p:cNvPicPr>
            <a:picLocks noChangeAspect="1"/>
          </p:cNvPicPr>
          <p:nvPr/>
        </p:nvPicPr>
        <p:blipFill>
          <a:blip r:embed="rId6"/>
          <a:stretch>
            <a:fillRect/>
          </a:stretch>
        </p:blipFill>
        <p:spPr>
          <a:xfrm>
            <a:off x="4448297" y="2008586"/>
            <a:ext cx="785428" cy="683424"/>
          </a:xfrm>
          <a:prstGeom prst="rect">
            <a:avLst/>
          </a:prstGeom>
        </p:spPr>
      </p:pic>
      <p:pic>
        <p:nvPicPr>
          <p:cNvPr id="55" name="Picture 54">
            <a:extLst>
              <a:ext uri="{FF2B5EF4-FFF2-40B4-BE49-F238E27FC236}">
                <a16:creationId xmlns:a16="http://schemas.microsoft.com/office/drawing/2014/main" id="{D0470409-56D0-4C62-BB33-CEE792CB4F57}"/>
              </a:ext>
            </a:extLst>
          </p:cNvPr>
          <p:cNvPicPr>
            <a:picLocks noChangeAspect="1"/>
          </p:cNvPicPr>
          <p:nvPr/>
        </p:nvPicPr>
        <p:blipFill>
          <a:blip r:embed="rId7"/>
          <a:stretch>
            <a:fillRect/>
          </a:stretch>
        </p:blipFill>
        <p:spPr>
          <a:xfrm>
            <a:off x="9567092" y="2008392"/>
            <a:ext cx="561975" cy="695325"/>
          </a:xfrm>
          <a:prstGeom prst="rect">
            <a:avLst/>
          </a:prstGeom>
        </p:spPr>
      </p:pic>
      <p:pic>
        <p:nvPicPr>
          <p:cNvPr id="56" name="Picture 55">
            <a:extLst>
              <a:ext uri="{FF2B5EF4-FFF2-40B4-BE49-F238E27FC236}">
                <a16:creationId xmlns:a16="http://schemas.microsoft.com/office/drawing/2014/main" id="{785FE8D5-AC9E-424D-B9FB-97F3958D99BA}"/>
              </a:ext>
            </a:extLst>
          </p:cNvPr>
          <p:cNvPicPr>
            <a:picLocks noChangeAspect="1"/>
          </p:cNvPicPr>
          <p:nvPr/>
        </p:nvPicPr>
        <p:blipFill>
          <a:blip r:embed="rId8"/>
          <a:stretch>
            <a:fillRect/>
          </a:stretch>
        </p:blipFill>
        <p:spPr>
          <a:xfrm>
            <a:off x="10305820" y="4838155"/>
            <a:ext cx="733425" cy="704850"/>
          </a:xfrm>
          <a:prstGeom prst="rect">
            <a:avLst/>
          </a:prstGeom>
        </p:spPr>
      </p:pic>
      <p:pic>
        <p:nvPicPr>
          <p:cNvPr id="57" name="Picture 56">
            <a:extLst>
              <a:ext uri="{FF2B5EF4-FFF2-40B4-BE49-F238E27FC236}">
                <a16:creationId xmlns:a16="http://schemas.microsoft.com/office/drawing/2014/main" id="{0240B4A4-CC15-48C2-A671-B8A2FA2186F0}"/>
              </a:ext>
            </a:extLst>
          </p:cNvPr>
          <p:cNvPicPr>
            <a:picLocks noChangeAspect="1"/>
          </p:cNvPicPr>
          <p:nvPr/>
        </p:nvPicPr>
        <p:blipFill>
          <a:blip r:embed="rId9"/>
          <a:stretch>
            <a:fillRect/>
          </a:stretch>
        </p:blipFill>
        <p:spPr>
          <a:xfrm>
            <a:off x="10318064" y="4081021"/>
            <a:ext cx="638175" cy="742950"/>
          </a:xfrm>
          <a:prstGeom prst="rect">
            <a:avLst/>
          </a:prstGeom>
        </p:spPr>
      </p:pic>
      <p:pic>
        <p:nvPicPr>
          <p:cNvPr id="58" name="Picture 57">
            <a:extLst>
              <a:ext uri="{FF2B5EF4-FFF2-40B4-BE49-F238E27FC236}">
                <a16:creationId xmlns:a16="http://schemas.microsoft.com/office/drawing/2014/main" id="{0BB581D0-203E-41BA-BC06-8DDD4CADA724}"/>
              </a:ext>
            </a:extLst>
          </p:cNvPr>
          <p:cNvPicPr>
            <a:picLocks noChangeAspect="1"/>
          </p:cNvPicPr>
          <p:nvPr/>
        </p:nvPicPr>
        <p:blipFill>
          <a:blip r:embed="rId10"/>
          <a:stretch>
            <a:fillRect/>
          </a:stretch>
        </p:blipFill>
        <p:spPr>
          <a:xfrm>
            <a:off x="11115237" y="4126855"/>
            <a:ext cx="704850" cy="695325"/>
          </a:xfrm>
          <a:prstGeom prst="rect">
            <a:avLst/>
          </a:prstGeom>
        </p:spPr>
      </p:pic>
      <p:pic>
        <p:nvPicPr>
          <p:cNvPr id="59" name="Picture 58">
            <a:extLst>
              <a:ext uri="{FF2B5EF4-FFF2-40B4-BE49-F238E27FC236}">
                <a16:creationId xmlns:a16="http://schemas.microsoft.com/office/drawing/2014/main" id="{19A0A1DA-3902-4119-A927-B358A7B044CF}"/>
              </a:ext>
            </a:extLst>
          </p:cNvPr>
          <p:cNvPicPr>
            <a:picLocks noChangeAspect="1"/>
          </p:cNvPicPr>
          <p:nvPr/>
        </p:nvPicPr>
        <p:blipFill>
          <a:blip r:embed="rId11"/>
          <a:stretch>
            <a:fillRect/>
          </a:stretch>
        </p:blipFill>
        <p:spPr>
          <a:xfrm>
            <a:off x="6911646" y="2366043"/>
            <a:ext cx="609600" cy="676275"/>
          </a:xfrm>
          <a:prstGeom prst="rect">
            <a:avLst/>
          </a:prstGeom>
        </p:spPr>
      </p:pic>
      <p:pic>
        <p:nvPicPr>
          <p:cNvPr id="60" name="Picture 59">
            <a:extLst>
              <a:ext uri="{FF2B5EF4-FFF2-40B4-BE49-F238E27FC236}">
                <a16:creationId xmlns:a16="http://schemas.microsoft.com/office/drawing/2014/main" id="{6218EDF6-C36C-4995-BC74-0B7426B5C997}"/>
              </a:ext>
            </a:extLst>
          </p:cNvPr>
          <p:cNvPicPr>
            <a:picLocks noChangeAspect="1"/>
          </p:cNvPicPr>
          <p:nvPr/>
        </p:nvPicPr>
        <p:blipFill>
          <a:blip r:embed="rId12"/>
          <a:stretch>
            <a:fillRect/>
          </a:stretch>
        </p:blipFill>
        <p:spPr>
          <a:xfrm>
            <a:off x="9467080" y="2754236"/>
            <a:ext cx="762000" cy="581025"/>
          </a:xfrm>
          <a:prstGeom prst="rect">
            <a:avLst/>
          </a:prstGeom>
        </p:spPr>
      </p:pic>
      <p:pic>
        <p:nvPicPr>
          <p:cNvPr id="61" name="Picture 60">
            <a:extLst>
              <a:ext uri="{FF2B5EF4-FFF2-40B4-BE49-F238E27FC236}">
                <a16:creationId xmlns:a16="http://schemas.microsoft.com/office/drawing/2014/main" id="{B1C5DC63-D26E-46FE-8172-4458D78AA928}"/>
              </a:ext>
            </a:extLst>
          </p:cNvPr>
          <p:cNvPicPr>
            <a:picLocks noChangeAspect="1"/>
          </p:cNvPicPr>
          <p:nvPr/>
        </p:nvPicPr>
        <p:blipFill>
          <a:blip r:embed="rId13"/>
          <a:stretch>
            <a:fillRect/>
          </a:stretch>
        </p:blipFill>
        <p:spPr>
          <a:xfrm>
            <a:off x="5292997" y="2048341"/>
            <a:ext cx="584526" cy="680350"/>
          </a:xfrm>
          <a:prstGeom prst="rect">
            <a:avLst/>
          </a:prstGeom>
        </p:spPr>
      </p:pic>
      <p:pic>
        <p:nvPicPr>
          <p:cNvPr id="62" name="Picture 61">
            <a:extLst>
              <a:ext uri="{FF2B5EF4-FFF2-40B4-BE49-F238E27FC236}">
                <a16:creationId xmlns:a16="http://schemas.microsoft.com/office/drawing/2014/main" id="{CDA48637-7DB0-4C08-9C4A-0ED55944FF58}"/>
              </a:ext>
            </a:extLst>
          </p:cNvPr>
          <p:cNvPicPr>
            <a:picLocks noChangeAspect="1"/>
          </p:cNvPicPr>
          <p:nvPr/>
        </p:nvPicPr>
        <p:blipFill>
          <a:blip r:embed="rId14"/>
          <a:stretch>
            <a:fillRect/>
          </a:stretch>
        </p:blipFill>
        <p:spPr>
          <a:xfrm>
            <a:off x="7633777" y="2375568"/>
            <a:ext cx="666750" cy="666750"/>
          </a:xfrm>
          <a:prstGeom prst="rect">
            <a:avLst/>
          </a:prstGeom>
        </p:spPr>
      </p:pic>
      <p:pic>
        <p:nvPicPr>
          <p:cNvPr id="63" name="Picture 62">
            <a:extLst>
              <a:ext uri="{FF2B5EF4-FFF2-40B4-BE49-F238E27FC236}">
                <a16:creationId xmlns:a16="http://schemas.microsoft.com/office/drawing/2014/main" id="{5086B5C1-55D6-4992-9C01-C150F9007C6E}"/>
              </a:ext>
            </a:extLst>
          </p:cNvPr>
          <p:cNvPicPr>
            <a:picLocks noChangeAspect="1"/>
          </p:cNvPicPr>
          <p:nvPr/>
        </p:nvPicPr>
        <p:blipFill>
          <a:blip r:embed="rId15"/>
          <a:stretch>
            <a:fillRect/>
          </a:stretch>
        </p:blipFill>
        <p:spPr>
          <a:xfrm>
            <a:off x="4301168" y="2746252"/>
            <a:ext cx="523650" cy="595878"/>
          </a:xfrm>
          <a:prstGeom prst="rect">
            <a:avLst/>
          </a:prstGeom>
        </p:spPr>
      </p:pic>
      <p:pic>
        <p:nvPicPr>
          <p:cNvPr id="64" name="Picture 63">
            <a:extLst>
              <a:ext uri="{FF2B5EF4-FFF2-40B4-BE49-F238E27FC236}">
                <a16:creationId xmlns:a16="http://schemas.microsoft.com/office/drawing/2014/main" id="{DA885E3D-969E-4473-A515-B7F283020989}"/>
              </a:ext>
            </a:extLst>
          </p:cNvPr>
          <p:cNvPicPr>
            <a:picLocks noChangeAspect="1"/>
          </p:cNvPicPr>
          <p:nvPr/>
        </p:nvPicPr>
        <p:blipFill>
          <a:blip r:embed="rId16"/>
          <a:stretch>
            <a:fillRect/>
          </a:stretch>
        </p:blipFill>
        <p:spPr>
          <a:xfrm>
            <a:off x="4900638" y="2671449"/>
            <a:ext cx="766231" cy="696574"/>
          </a:xfrm>
          <a:prstGeom prst="rect">
            <a:avLst/>
          </a:prstGeom>
        </p:spPr>
      </p:pic>
      <p:pic>
        <p:nvPicPr>
          <p:cNvPr id="65" name="Picture 64">
            <a:extLst>
              <a:ext uri="{FF2B5EF4-FFF2-40B4-BE49-F238E27FC236}">
                <a16:creationId xmlns:a16="http://schemas.microsoft.com/office/drawing/2014/main" id="{3EEB6424-B7A6-4344-B424-EF251DC54245}"/>
              </a:ext>
            </a:extLst>
          </p:cNvPr>
          <p:cNvPicPr>
            <a:picLocks noChangeAspect="1"/>
          </p:cNvPicPr>
          <p:nvPr/>
        </p:nvPicPr>
        <p:blipFill>
          <a:blip r:embed="rId17"/>
          <a:stretch>
            <a:fillRect/>
          </a:stretch>
        </p:blipFill>
        <p:spPr>
          <a:xfrm>
            <a:off x="7640543" y="5604917"/>
            <a:ext cx="971550" cy="685800"/>
          </a:xfrm>
          <a:prstGeom prst="rect">
            <a:avLst/>
          </a:prstGeom>
        </p:spPr>
      </p:pic>
      <p:pic>
        <p:nvPicPr>
          <p:cNvPr id="66" name="Picture 65">
            <a:extLst>
              <a:ext uri="{FF2B5EF4-FFF2-40B4-BE49-F238E27FC236}">
                <a16:creationId xmlns:a16="http://schemas.microsoft.com/office/drawing/2014/main" id="{6FB93789-EB19-400E-9FE8-EA7EF5E33EC0}"/>
              </a:ext>
            </a:extLst>
          </p:cNvPr>
          <p:cNvPicPr>
            <a:picLocks noChangeAspect="1"/>
          </p:cNvPicPr>
          <p:nvPr/>
        </p:nvPicPr>
        <p:blipFill>
          <a:blip r:embed="rId18"/>
          <a:stretch>
            <a:fillRect/>
          </a:stretch>
        </p:blipFill>
        <p:spPr>
          <a:xfrm>
            <a:off x="7023584" y="3151319"/>
            <a:ext cx="619125" cy="647700"/>
          </a:xfrm>
          <a:prstGeom prst="rect">
            <a:avLst/>
          </a:prstGeom>
        </p:spPr>
      </p:pic>
      <p:pic>
        <p:nvPicPr>
          <p:cNvPr id="67" name="Picture 66">
            <a:extLst>
              <a:ext uri="{FF2B5EF4-FFF2-40B4-BE49-F238E27FC236}">
                <a16:creationId xmlns:a16="http://schemas.microsoft.com/office/drawing/2014/main" id="{E7AB8110-6E80-4905-BC5A-833F364F176E}"/>
              </a:ext>
            </a:extLst>
          </p:cNvPr>
          <p:cNvPicPr>
            <a:picLocks noChangeAspect="1"/>
          </p:cNvPicPr>
          <p:nvPr/>
        </p:nvPicPr>
        <p:blipFill>
          <a:blip r:embed="rId19"/>
          <a:stretch>
            <a:fillRect/>
          </a:stretch>
        </p:blipFill>
        <p:spPr>
          <a:xfrm>
            <a:off x="11106496" y="4846488"/>
            <a:ext cx="733425" cy="704850"/>
          </a:xfrm>
          <a:prstGeom prst="rect">
            <a:avLst/>
          </a:prstGeom>
        </p:spPr>
      </p:pic>
      <p:pic>
        <p:nvPicPr>
          <p:cNvPr id="68" name="Picture 67">
            <a:extLst>
              <a:ext uri="{FF2B5EF4-FFF2-40B4-BE49-F238E27FC236}">
                <a16:creationId xmlns:a16="http://schemas.microsoft.com/office/drawing/2014/main" id="{B11C2144-458C-4B43-B21F-C9EC4D826F14}"/>
              </a:ext>
            </a:extLst>
          </p:cNvPr>
          <p:cNvPicPr>
            <a:picLocks noChangeAspect="1"/>
          </p:cNvPicPr>
          <p:nvPr/>
        </p:nvPicPr>
        <p:blipFill>
          <a:blip r:embed="rId20"/>
          <a:stretch>
            <a:fillRect/>
          </a:stretch>
        </p:blipFill>
        <p:spPr>
          <a:xfrm>
            <a:off x="4170648" y="5044357"/>
            <a:ext cx="523875" cy="581025"/>
          </a:xfrm>
          <a:prstGeom prst="rect">
            <a:avLst/>
          </a:prstGeom>
        </p:spPr>
      </p:pic>
      <p:pic>
        <p:nvPicPr>
          <p:cNvPr id="69" name="Picture 68">
            <a:extLst>
              <a:ext uri="{FF2B5EF4-FFF2-40B4-BE49-F238E27FC236}">
                <a16:creationId xmlns:a16="http://schemas.microsoft.com/office/drawing/2014/main" id="{69F2ADD4-2CAC-4A3D-A1AE-0302EA7B387B}"/>
              </a:ext>
            </a:extLst>
          </p:cNvPr>
          <p:cNvPicPr>
            <a:picLocks noChangeAspect="1"/>
          </p:cNvPicPr>
          <p:nvPr/>
        </p:nvPicPr>
        <p:blipFill>
          <a:blip r:embed="rId21"/>
          <a:stretch>
            <a:fillRect/>
          </a:stretch>
        </p:blipFill>
        <p:spPr>
          <a:xfrm>
            <a:off x="7835252" y="3224502"/>
            <a:ext cx="495300" cy="552450"/>
          </a:xfrm>
          <a:prstGeom prst="rect">
            <a:avLst/>
          </a:prstGeom>
        </p:spPr>
      </p:pic>
      <p:pic>
        <p:nvPicPr>
          <p:cNvPr id="70" name="Picture 69">
            <a:extLst>
              <a:ext uri="{FF2B5EF4-FFF2-40B4-BE49-F238E27FC236}">
                <a16:creationId xmlns:a16="http://schemas.microsoft.com/office/drawing/2014/main" id="{DF1662E8-962A-485D-9E6C-8526274C4D2E}"/>
              </a:ext>
            </a:extLst>
          </p:cNvPr>
          <p:cNvPicPr>
            <a:picLocks noChangeAspect="1"/>
          </p:cNvPicPr>
          <p:nvPr/>
        </p:nvPicPr>
        <p:blipFill>
          <a:blip r:embed="rId22"/>
          <a:stretch>
            <a:fillRect/>
          </a:stretch>
        </p:blipFill>
        <p:spPr>
          <a:xfrm>
            <a:off x="6911225" y="4785796"/>
            <a:ext cx="666750" cy="695325"/>
          </a:xfrm>
          <a:prstGeom prst="rect">
            <a:avLst/>
          </a:prstGeom>
        </p:spPr>
      </p:pic>
      <p:pic>
        <p:nvPicPr>
          <p:cNvPr id="71" name="Picture 70">
            <a:extLst>
              <a:ext uri="{FF2B5EF4-FFF2-40B4-BE49-F238E27FC236}">
                <a16:creationId xmlns:a16="http://schemas.microsoft.com/office/drawing/2014/main" id="{DCE4D846-FFD9-4FB9-8973-9091D13EACFD}"/>
              </a:ext>
            </a:extLst>
          </p:cNvPr>
          <p:cNvPicPr>
            <a:picLocks noChangeAspect="1"/>
          </p:cNvPicPr>
          <p:nvPr/>
        </p:nvPicPr>
        <p:blipFill>
          <a:blip r:embed="rId23"/>
          <a:stretch>
            <a:fillRect/>
          </a:stretch>
        </p:blipFill>
        <p:spPr>
          <a:xfrm>
            <a:off x="7809633" y="4945652"/>
            <a:ext cx="581025" cy="571500"/>
          </a:xfrm>
          <a:prstGeom prst="rect">
            <a:avLst/>
          </a:prstGeom>
        </p:spPr>
      </p:pic>
      <p:sp>
        <p:nvSpPr>
          <p:cNvPr id="72" name="Title 1">
            <a:extLst>
              <a:ext uri="{FF2B5EF4-FFF2-40B4-BE49-F238E27FC236}">
                <a16:creationId xmlns:a16="http://schemas.microsoft.com/office/drawing/2014/main" id="{CDCB0A14-7E33-4E5F-A8FA-CB94D3800A5F}"/>
              </a:ext>
            </a:extLst>
          </p:cNvPr>
          <p:cNvSpPr txBox="1">
            <a:spLocks/>
          </p:cNvSpPr>
          <p:nvPr/>
        </p:nvSpPr>
        <p:spPr>
          <a:xfrm>
            <a:off x="4647471" y="1409009"/>
            <a:ext cx="645526" cy="668960"/>
          </a:xfrm>
          <a:prstGeom prst="rect">
            <a:avLst/>
          </a:prstGeom>
        </p:spPr>
        <p:txBody>
          <a:bodyPr lIns="0" tIns="0" rIns="0" bIns="0" anchor="ctr" anchorCtr="0"/>
          <a:lstStyle>
            <a:lvl1pPr algn="l" defTabSz="914400" rtl="0" eaLnBrk="1" latinLnBrk="0" hangingPunct="1">
              <a:lnSpc>
                <a:spcPct val="120000"/>
              </a:lnSpc>
              <a:spcBef>
                <a:spcPct val="0"/>
              </a:spcBef>
              <a:buNone/>
              <a:defRPr sz="2400" b="0" i="0" kern="1200">
                <a:solidFill>
                  <a:schemeClr val="accent1"/>
                </a:solidFill>
                <a:latin typeface="Calibri Light" charset="0"/>
                <a:ea typeface="Calibri Light" charset="0"/>
                <a:cs typeface="Calibri Light" charset="0"/>
              </a:defRPr>
            </a:lvl1pPr>
          </a:lstStyle>
          <a:p>
            <a:r>
              <a:rPr lang="pl-PL" sz="1600"/>
              <a:t>NoSQL</a:t>
            </a:r>
            <a:endParaRPr lang="en-US" sz="1600"/>
          </a:p>
        </p:txBody>
      </p:sp>
      <p:sp>
        <p:nvSpPr>
          <p:cNvPr id="73" name="Double Bracket 72">
            <a:extLst>
              <a:ext uri="{FF2B5EF4-FFF2-40B4-BE49-F238E27FC236}">
                <a16:creationId xmlns:a16="http://schemas.microsoft.com/office/drawing/2014/main" id="{54448D55-52A7-4B98-BF80-9D3AE961F42E}"/>
              </a:ext>
            </a:extLst>
          </p:cNvPr>
          <p:cNvSpPr/>
          <p:nvPr/>
        </p:nvSpPr>
        <p:spPr>
          <a:xfrm>
            <a:off x="6774692" y="2297105"/>
            <a:ext cx="1773485" cy="1610686"/>
          </a:xfrm>
          <a:prstGeom prst="bracketPair">
            <a:avLst/>
          </a:prstGeom>
          <a:ln w="28575">
            <a:solidFill>
              <a:srgbClr val="5152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itle 1">
            <a:extLst>
              <a:ext uri="{FF2B5EF4-FFF2-40B4-BE49-F238E27FC236}">
                <a16:creationId xmlns:a16="http://schemas.microsoft.com/office/drawing/2014/main" id="{5CC539D4-6085-4397-9106-FDFFC170A1AB}"/>
              </a:ext>
            </a:extLst>
          </p:cNvPr>
          <p:cNvSpPr txBox="1">
            <a:spLocks/>
          </p:cNvSpPr>
          <p:nvPr/>
        </p:nvSpPr>
        <p:spPr>
          <a:xfrm>
            <a:off x="7315005" y="1919834"/>
            <a:ext cx="680722" cy="668960"/>
          </a:xfrm>
          <a:prstGeom prst="rect">
            <a:avLst/>
          </a:prstGeom>
        </p:spPr>
        <p:txBody>
          <a:bodyPr lIns="0" tIns="0" rIns="0" bIns="0" anchor="ctr" anchorCtr="0"/>
          <a:lstStyle>
            <a:lvl1pPr algn="l" defTabSz="914400" rtl="0" eaLnBrk="1" latinLnBrk="0" hangingPunct="1">
              <a:lnSpc>
                <a:spcPct val="120000"/>
              </a:lnSpc>
              <a:spcBef>
                <a:spcPct val="0"/>
              </a:spcBef>
              <a:buNone/>
              <a:defRPr sz="2400" b="0" i="0" kern="1200">
                <a:solidFill>
                  <a:schemeClr val="accent1"/>
                </a:solidFill>
                <a:latin typeface="Calibri Light" charset="0"/>
                <a:ea typeface="Calibri Light" charset="0"/>
                <a:cs typeface="Calibri Light" charset="0"/>
              </a:defRPr>
            </a:lvl1pPr>
          </a:lstStyle>
          <a:p>
            <a:r>
              <a:rPr lang="pl-PL" sz="1600"/>
              <a:t>Cache</a:t>
            </a:r>
            <a:endParaRPr lang="en-US" sz="1600"/>
          </a:p>
        </p:txBody>
      </p:sp>
      <p:sp>
        <p:nvSpPr>
          <p:cNvPr id="75" name="Double Bracket 74">
            <a:extLst>
              <a:ext uri="{FF2B5EF4-FFF2-40B4-BE49-F238E27FC236}">
                <a16:creationId xmlns:a16="http://schemas.microsoft.com/office/drawing/2014/main" id="{F2977BCA-2D67-471E-A9B8-0DEB02FDEF32}"/>
              </a:ext>
            </a:extLst>
          </p:cNvPr>
          <p:cNvSpPr/>
          <p:nvPr/>
        </p:nvSpPr>
        <p:spPr>
          <a:xfrm>
            <a:off x="10162737" y="4013762"/>
            <a:ext cx="1853180" cy="1610686"/>
          </a:xfrm>
          <a:prstGeom prst="bracketPair">
            <a:avLst/>
          </a:prstGeom>
          <a:ln w="28575">
            <a:solidFill>
              <a:srgbClr val="6E32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itle 1">
            <a:extLst>
              <a:ext uri="{FF2B5EF4-FFF2-40B4-BE49-F238E27FC236}">
                <a16:creationId xmlns:a16="http://schemas.microsoft.com/office/drawing/2014/main" id="{9E6535D3-291F-437B-AD0B-2E58EFA3524F}"/>
              </a:ext>
            </a:extLst>
          </p:cNvPr>
          <p:cNvSpPr txBox="1">
            <a:spLocks/>
          </p:cNvSpPr>
          <p:nvPr/>
        </p:nvSpPr>
        <p:spPr>
          <a:xfrm>
            <a:off x="10912809" y="3649029"/>
            <a:ext cx="428972" cy="668960"/>
          </a:xfrm>
          <a:prstGeom prst="rect">
            <a:avLst/>
          </a:prstGeom>
        </p:spPr>
        <p:txBody>
          <a:bodyPr lIns="0" tIns="0" rIns="0" bIns="0" anchor="ctr" anchorCtr="0"/>
          <a:lstStyle>
            <a:lvl1pPr algn="l" defTabSz="914400" rtl="0" eaLnBrk="1" latinLnBrk="0" hangingPunct="1">
              <a:lnSpc>
                <a:spcPct val="120000"/>
              </a:lnSpc>
              <a:spcBef>
                <a:spcPct val="0"/>
              </a:spcBef>
              <a:buNone/>
              <a:defRPr sz="2400" b="0" i="0" kern="1200">
                <a:solidFill>
                  <a:schemeClr val="accent1"/>
                </a:solidFill>
                <a:latin typeface="Calibri Light" charset="0"/>
                <a:ea typeface="Calibri Light" charset="0"/>
                <a:cs typeface="Calibri Light" charset="0"/>
              </a:defRPr>
            </a:lvl1pPr>
          </a:lstStyle>
          <a:p>
            <a:r>
              <a:rPr lang="pl-PL" sz="1600"/>
              <a:t>SQL</a:t>
            </a:r>
            <a:endParaRPr lang="en-US" sz="1600"/>
          </a:p>
        </p:txBody>
      </p:sp>
      <p:sp>
        <p:nvSpPr>
          <p:cNvPr id="77" name="Double Bracket 76">
            <a:extLst>
              <a:ext uri="{FF2B5EF4-FFF2-40B4-BE49-F238E27FC236}">
                <a16:creationId xmlns:a16="http://schemas.microsoft.com/office/drawing/2014/main" id="{67969513-C078-4644-9A64-039CA44436A1}"/>
              </a:ext>
            </a:extLst>
          </p:cNvPr>
          <p:cNvSpPr/>
          <p:nvPr/>
        </p:nvSpPr>
        <p:spPr>
          <a:xfrm>
            <a:off x="9365951" y="1872587"/>
            <a:ext cx="1019175" cy="1610686"/>
          </a:xfrm>
          <a:prstGeom prst="bracketPair">
            <a:avLst/>
          </a:prstGeom>
          <a:ln w="28575">
            <a:solidFill>
              <a:srgbClr val="6E32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itle 1">
            <a:extLst>
              <a:ext uri="{FF2B5EF4-FFF2-40B4-BE49-F238E27FC236}">
                <a16:creationId xmlns:a16="http://schemas.microsoft.com/office/drawing/2014/main" id="{2B1651A8-FFFE-49DE-AC55-76F8990A024B}"/>
              </a:ext>
            </a:extLst>
          </p:cNvPr>
          <p:cNvSpPr txBox="1">
            <a:spLocks/>
          </p:cNvSpPr>
          <p:nvPr/>
        </p:nvSpPr>
        <p:spPr>
          <a:xfrm>
            <a:off x="9503888" y="1392301"/>
            <a:ext cx="869574" cy="668960"/>
          </a:xfrm>
          <a:prstGeom prst="rect">
            <a:avLst/>
          </a:prstGeom>
        </p:spPr>
        <p:txBody>
          <a:bodyPr lIns="0" tIns="0" rIns="0" bIns="0" anchor="ctr" anchorCtr="0"/>
          <a:lstStyle>
            <a:lvl1pPr algn="l" defTabSz="914400" rtl="0" eaLnBrk="1" latinLnBrk="0" hangingPunct="1">
              <a:lnSpc>
                <a:spcPct val="120000"/>
              </a:lnSpc>
              <a:spcBef>
                <a:spcPct val="0"/>
              </a:spcBef>
              <a:buNone/>
              <a:defRPr sz="2400" b="0" i="0" kern="1200">
                <a:solidFill>
                  <a:schemeClr val="accent1"/>
                </a:solidFill>
                <a:latin typeface="Calibri Light" charset="0"/>
                <a:ea typeface="Calibri Light" charset="0"/>
                <a:cs typeface="Calibri Light" charset="0"/>
              </a:defRPr>
            </a:lvl1pPr>
          </a:lstStyle>
          <a:p>
            <a:r>
              <a:rPr lang="pl-PL" sz="1600"/>
              <a:t>Big Data</a:t>
            </a:r>
            <a:endParaRPr lang="en-US" sz="1600"/>
          </a:p>
        </p:txBody>
      </p:sp>
      <p:sp>
        <p:nvSpPr>
          <p:cNvPr id="79" name="Title 1">
            <a:extLst>
              <a:ext uri="{FF2B5EF4-FFF2-40B4-BE49-F238E27FC236}">
                <a16:creationId xmlns:a16="http://schemas.microsoft.com/office/drawing/2014/main" id="{BBB2F12D-5F5C-4197-ACEE-249662E57300}"/>
              </a:ext>
            </a:extLst>
          </p:cNvPr>
          <p:cNvSpPr txBox="1">
            <a:spLocks/>
          </p:cNvSpPr>
          <p:nvPr/>
        </p:nvSpPr>
        <p:spPr>
          <a:xfrm>
            <a:off x="7373730" y="4399486"/>
            <a:ext cx="954317" cy="668960"/>
          </a:xfrm>
          <a:prstGeom prst="rect">
            <a:avLst/>
          </a:prstGeom>
        </p:spPr>
        <p:txBody>
          <a:bodyPr lIns="0" tIns="0" rIns="0" bIns="0" anchor="ctr" anchorCtr="0"/>
          <a:lstStyle>
            <a:lvl1pPr algn="l" defTabSz="914400" rtl="0" eaLnBrk="1" latinLnBrk="0" hangingPunct="1">
              <a:lnSpc>
                <a:spcPct val="120000"/>
              </a:lnSpc>
              <a:spcBef>
                <a:spcPct val="0"/>
              </a:spcBef>
              <a:buNone/>
              <a:defRPr sz="2400" b="0" i="0" kern="1200">
                <a:solidFill>
                  <a:schemeClr val="accent1"/>
                </a:solidFill>
                <a:latin typeface="Calibri Light" charset="0"/>
                <a:ea typeface="Calibri Light" charset="0"/>
                <a:cs typeface="Calibri Light" charset="0"/>
              </a:defRPr>
            </a:lvl1pPr>
          </a:lstStyle>
          <a:p>
            <a:r>
              <a:rPr lang="pl-PL" sz="1600" err="1"/>
              <a:t>App</a:t>
            </a:r>
            <a:r>
              <a:rPr lang="pl-PL" sz="1600"/>
              <a:t> server</a:t>
            </a:r>
            <a:endParaRPr lang="en-US" sz="1600"/>
          </a:p>
        </p:txBody>
      </p:sp>
      <p:sp>
        <p:nvSpPr>
          <p:cNvPr id="80" name="Double Bracket 79">
            <a:extLst>
              <a:ext uri="{FF2B5EF4-FFF2-40B4-BE49-F238E27FC236}">
                <a16:creationId xmlns:a16="http://schemas.microsoft.com/office/drawing/2014/main" id="{96B12E4E-FF0C-4D85-9EE9-479809B62AD1}"/>
              </a:ext>
            </a:extLst>
          </p:cNvPr>
          <p:cNvSpPr/>
          <p:nvPr/>
        </p:nvSpPr>
        <p:spPr>
          <a:xfrm>
            <a:off x="6846789" y="4799574"/>
            <a:ext cx="1853180" cy="1610686"/>
          </a:xfrm>
          <a:prstGeom prst="bracketPair">
            <a:avLst/>
          </a:prstGeom>
          <a:ln w="28575">
            <a:solidFill>
              <a:srgbClr val="5152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Double Bracket 80">
            <a:extLst>
              <a:ext uri="{FF2B5EF4-FFF2-40B4-BE49-F238E27FC236}">
                <a16:creationId xmlns:a16="http://schemas.microsoft.com/office/drawing/2014/main" id="{04400FDC-812C-4FE7-A56A-2FEFB0D6F134}"/>
              </a:ext>
            </a:extLst>
          </p:cNvPr>
          <p:cNvSpPr/>
          <p:nvPr/>
        </p:nvSpPr>
        <p:spPr>
          <a:xfrm>
            <a:off x="3932349" y="4126855"/>
            <a:ext cx="1019175" cy="2119404"/>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itle 1">
            <a:extLst>
              <a:ext uri="{FF2B5EF4-FFF2-40B4-BE49-F238E27FC236}">
                <a16:creationId xmlns:a16="http://schemas.microsoft.com/office/drawing/2014/main" id="{2D2ED324-6E39-40B2-90CC-8B141DFD86C1}"/>
              </a:ext>
            </a:extLst>
          </p:cNvPr>
          <p:cNvSpPr txBox="1">
            <a:spLocks/>
          </p:cNvSpPr>
          <p:nvPr/>
        </p:nvSpPr>
        <p:spPr>
          <a:xfrm>
            <a:off x="4177544" y="3700720"/>
            <a:ext cx="705249" cy="668960"/>
          </a:xfrm>
          <a:prstGeom prst="rect">
            <a:avLst/>
          </a:prstGeom>
        </p:spPr>
        <p:txBody>
          <a:bodyPr lIns="0" tIns="0" rIns="0" bIns="0" anchor="ctr" anchorCtr="0"/>
          <a:lstStyle>
            <a:lvl1pPr algn="l" defTabSz="914400" rtl="0" eaLnBrk="1" latinLnBrk="0" hangingPunct="1">
              <a:lnSpc>
                <a:spcPct val="120000"/>
              </a:lnSpc>
              <a:spcBef>
                <a:spcPct val="0"/>
              </a:spcBef>
              <a:buNone/>
              <a:defRPr sz="2400" b="0" i="0" kern="1200">
                <a:solidFill>
                  <a:schemeClr val="accent1"/>
                </a:solidFill>
                <a:latin typeface="Calibri Light" charset="0"/>
                <a:ea typeface="Calibri Light" charset="0"/>
                <a:cs typeface="Calibri Light" charset="0"/>
              </a:defRPr>
            </a:lvl1pPr>
          </a:lstStyle>
          <a:p>
            <a:r>
              <a:rPr lang="pl-PL" sz="1600"/>
              <a:t>Queue</a:t>
            </a:r>
            <a:endParaRPr lang="en-US" sz="1600"/>
          </a:p>
        </p:txBody>
      </p:sp>
      <p:pic>
        <p:nvPicPr>
          <p:cNvPr id="1026" name="Picture 2" descr="https://switchcaseblog.files.wordpress.com/2017/01/kafka-logo-600x390.jpg?w=594&amp;h=390&amp;crop=1">
            <a:extLst>
              <a:ext uri="{FF2B5EF4-FFF2-40B4-BE49-F238E27FC236}">
                <a16:creationId xmlns:a16="http://schemas.microsoft.com/office/drawing/2014/main" id="{CF560DB2-4B06-4D78-AEB0-BA22EA9424D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33881" y="5702077"/>
            <a:ext cx="828831" cy="54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599971"/>
      </p:ext>
    </p:extLst>
  </p:cSld>
  <p:clrMapOvr>
    <a:masterClrMapping/>
  </p:clrMapOvr>
</p:sld>
</file>

<file path=ppt/theme/theme1.xml><?xml version="1.0" encoding="utf-8"?>
<a:theme xmlns:a="http://schemas.openxmlformats.org/drawingml/2006/main" name="GRADIENT_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521096C6-30F9-0243-95DB-0B3DB56729F7}"/>
    </a:ext>
  </a:extLst>
</a:theme>
</file>

<file path=ppt/theme/theme2.xml><?xml version="1.0" encoding="utf-8"?>
<a:theme xmlns:a="http://schemas.openxmlformats.org/drawingml/2006/main" name="GRADIENT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38A70E8D-BD94-EC40-8377-A8C720C23D53}"/>
    </a:ext>
  </a:extLst>
</a:theme>
</file>

<file path=ppt/theme/theme5.xml><?xml version="1.0" encoding="utf-8"?>
<a:theme xmlns:a="http://schemas.openxmlformats.org/drawingml/2006/main" name="1_GRADIENT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6.xml><?xml version="1.0" encoding="utf-8"?>
<a:theme xmlns:a="http://schemas.openxmlformats.org/drawingml/2006/main" name="1_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38A70E8D-BD94-EC40-8377-A8C720C23D5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BCE86D99444F4D91C0E793055B85DC" ma:contentTypeVersion="22" ma:contentTypeDescription="Create a new document." ma:contentTypeScope="" ma:versionID="b56f98ddd7f383aff7c2dc46f7fac33f">
  <xsd:schema xmlns:xsd="http://www.w3.org/2001/XMLSchema" xmlns:xs="http://www.w3.org/2001/XMLSchema" xmlns:p="http://schemas.microsoft.com/office/2006/metadata/properties" xmlns:ns2="e2b52fc9-a90c-4a79-8e52-e7dc43132893" xmlns:ns3="556dcd75-2d10-49a4-8753-bfbf8ca8626f" targetNamespace="http://schemas.microsoft.com/office/2006/metadata/properties" ma:root="true" ma:fieldsID="ea7ebc67b34ec137f81a8c87af42647b" ns2:_="" ns3:_="">
    <xsd:import namespace="e2b52fc9-a90c-4a79-8e52-e7dc43132893"/>
    <xsd:import namespace="556dcd75-2d10-49a4-8753-bfbf8ca8626f"/>
    <xsd:element name="properties">
      <xsd:complexType>
        <xsd:sequence>
          <xsd:element name="documentManagement">
            <xsd:complexType>
              <xsd:all>
                <xsd:element ref="ns2:Perform" minOccurs="0"/>
                <xsd:element ref="ns2:Class_x0020_Name"/>
                <xsd:element ref="ns2:Session_x0020_Time" minOccurs="0"/>
                <xsd:element ref="ns2:Reviewed"/>
                <xsd:element ref="ns2:Reviewed_x0020_By" minOccurs="0"/>
                <xsd:element ref="ns2:Instructor" minOccurs="0"/>
                <xsd:element ref="ns2:Optional_x0020_Items_x0020_Requested"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Tags" minOccurs="0"/>
                <xsd:element ref="ns2:Pre_x002d_Work_x0020_1" minOccurs="0"/>
                <xsd:element ref="ns2:Pre_x002d_Work_x0020_2" minOccurs="0"/>
                <xsd:element ref="ns2:Pre_x002d_Work_x0020_3" minOccurs="0"/>
                <xsd:element ref="ns2:Pre_x002d_work_x0020_4" minOccurs="0"/>
                <xsd:element ref="ns2:Pre_x002d_Work_x0020_5" minOccurs="0"/>
                <xsd:element ref="ns2:Pre_x002d_Work_x0020_6" minOccurs="0"/>
                <xsd:element ref="ns2:Pre_x002d_Work_x0020_7" minOccurs="0"/>
                <xsd:element ref="ns2:Favorite_x0020_song_x0020_to_x0020_get_x0020_excited_x0020_for_x0020_HOT_x0020_D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b52fc9-a90c-4a79-8e52-e7dc43132893" elementFormDefault="qualified">
    <xsd:import namespace="http://schemas.microsoft.com/office/2006/documentManagement/types"/>
    <xsd:import namespace="http://schemas.microsoft.com/office/infopath/2007/PartnerControls"/>
    <xsd:element name="Perform" ma:index="2" nillable="true" ma:displayName="Perform Year" ma:default="2019" ma:format="Dropdown" ma:internalName="Perform">
      <xsd:simpleType>
        <xsd:restriction base="dms:Choice">
          <xsd:enumeration value="2019"/>
          <xsd:enumeration value="2018"/>
          <xsd:enumeration value="2017"/>
        </xsd:restriction>
      </xsd:simpleType>
    </xsd:element>
    <xsd:element name="Class_x0020_Name" ma:index="3" ma:displayName="Session Name" ma:format="Dropdown" ma:internalName="Class_x0020_Name">
      <xsd:simpleType>
        <xsd:restriction base="dms:Choice">
          <xsd:enumeration value="Advanced Real User &amp; Synthetic Monitoring"/>
          <xsd:enumeration value="Automate Monitoring for AWS"/>
          <xsd:enumeration value="Automate Monitoring for Azure"/>
          <xsd:enumeration value="Automate Monitoring for Kubernetes"/>
          <xsd:enumeration value="Automate Monitoring for Pivotal CloudFoundry"/>
          <xsd:enumeration value="BizDevOps: Bridging the Gap to Business"/>
          <xsd:enumeration value="Continuous Performance in a Jenkins Pipeline"/>
          <xsd:enumeration value="Dynatrace for AppMon Users"/>
          <xsd:enumeration value="Dynatrace Managed for Administrators"/>
          <xsd:enumeration value="FullStack Self-Service Diagnostics with Dynatrace"/>
          <xsd:enumeration value="Getting Started with Dynatrace"/>
          <xsd:enumeration value="Network and Infrastructure Performance Monitoring of your Enterprise Cloud: It’s not just packets anymore"/>
          <xsd:enumeration value="Power Dashboarding with Dynatrace"/>
          <xsd:enumeration value="Self-Healing through Ansible Tower &amp; ServiceNow"/>
          <xsd:enumeration value="Web Performance Optimization with Dynatrace"/>
          <xsd:enumeration value="Automate Monitoring for OpenShift"/>
          <xsd:enumeration value="Extending Dynatrace through Plugins and APIs"/>
          <xsd:enumeration value="Migrating applications and services to the cloud"/>
          <xsd:enumeration value="Serverless with Dynatrace"/>
          <xsd:enumeration value="SLA Monitoring with Synthetic"/>
          <xsd:enumeration value="Unbreakable Pipeline for Azure DevOps (VSTS)"/>
        </xsd:restriction>
      </xsd:simpleType>
    </xsd:element>
    <xsd:element name="Session_x0020_Time" ma:index="4" nillable="true" ma:displayName="Session Time" ma:default="AM" ma:internalName="Session_x0020_Time" ma:requiredMultiChoice="true">
      <xsd:complexType>
        <xsd:complexContent>
          <xsd:extension base="dms:MultiChoice">
            <xsd:sequence>
              <xsd:element name="Value" maxOccurs="unbounded" minOccurs="0" nillable="true">
                <xsd:simpleType>
                  <xsd:restriction base="dms:Choice">
                    <xsd:enumeration value="AM"/>
                    <xsd:enumeration value="PM"/>
                  </xsd:restriction>
                </xsd:simpleType>
              </xsd:element>
            </xsd:sequence>
          </xsd:extension>
        </xsd:complexContent>
      </xsd:complexType>
    </xsd:element>
    <xsd:element name="Reviewed" ma:index="5" ma:displayName="Reviewed" ma:default="No" ma:format="RadioButtons" ma:internalName="Reviewed">
      <xsd:simpleType>
        <xsd:restriction base="dms:Choice">
          <xsd:enumeration value="No"/>
          <xsd:enumeration value="Yes"/>
        </xsd:restriction>
      </xsd:simpleType>
    </xsd:element>
    <xsd:element name="Reviewed_x0020_By" ma:index="6" nillable="true" ma:displayName="Reviewed By" ma:list="UserInfo" ma:SharePointGroup="0" ma:internalName="Reviewed_x0020_By"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structor" ma:index="13" nillable="true" ma:displayName="Instructor" ma:list="UserInfo" ma:SharePointGroup="0" ma:internalName="Instruct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ptional_x0020_Items_x0020_Requested" ma:index="14" nillable="true" ma:displayName="Optional Items Requested" ma:internalName="Optional_x0020_Items_x0020_Requested">
      <xsd:complexType>
        <xsd:complexContent>
          <xsd:extension base="dms:MultiChoiceFillIn">
            <xsd:sequence>
              <xsd:element name="Value" maxOccurs="unbounded" minOccurs="0" nillable="true">
                <xsd:simpleType>
                  <xsd:union memberTypes="dms:Text">
                    <xsd:simpleType>
                      <xsd:restriction base="dms:Choice">
                        <xsd:enumeration value="Flip Chart with Dry Erase Markers"/>
                        <xsd:enumeration value="Podium"/>
                        <xsd:enumeration value="Three prong extension cord"/>
                      </xsd:restriction>
                    </xsd:simpleType>
                  </xsd:union>
                </xsd:simpleType>
              </xsd:element>
            </xsd:sequence>
          </xsd:extension>
        </xsd:complexContent>
      </xsd:complex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description="" ma:internalName="MediaServiceAutoTags" ma:readOnly="true">
      <xsd:simpleType>
        <xsd:restriction base="dms:Text"/>
      </xsd:simpleType>
    </xsd:element>
    <xsd:element name="Pre_x002d_Work_x0020_1" ma:index="21" nillable="true" ma:displayName="Pre-Work 1" ma:description="Enter in a short statement of actions you want registrants to complete before they attend your session. Some examples: Install SSH, Watch the online video called Cloud and New Stack Technology in DTU , Verify you can use SSH on your laptop. Please include url links if have them." ma:internalName="Pre_x002d_Work_x0020_1">
      <xsd:simpleType>
        <xsd:restriction base="dms:Note">
          <xsd:maxLength value="255"/>
        </xsd:restriction>
      </xsd:simpleType>
    </xsd:element>
    <xsd:element name="Pre_x002d_Work_x0020_2" ma:index="22" nillable="true" ma:displayName="Pre-Work 2" ma:description="Enter in a short statement of actions you want registrants to complete before they attend your session. Some examples: Install SSH, Watch the online video called Cloud and New Stack Technology in DTU , Verify you can use SSH on your laptop. Please include url links if have them." ma:internalName="Pre_x002d_Work_x0020_2">
      <xsd:simpleType>
        <xsd:restriction base="dms:Note">
          <xsd:maxLength value="255"/>
        </xsd:restriction>
      </xsd:simpleType>
    </xsd:element>
    <xsd:element name="Pre_x002d_Work_x0020_3" ma:index="23" nillable="true" ma:displayName="Pre-Work 3" ma:description="Enter in a short statement of actions you want registrants to complete before they attend your session. Some examples: Install SSH, Watch the online video called Cloud and New Stack Technology in DTU , Verify you can use SSH on your laptop. Please include url links if have them." ma:internalName="Pre_x002d_Work_x0020_3">
      <xsd:simpleType>
        <xsd:restriction base="dms:Note">
          <xsd:maxLength value="255"/>
        </xsd:restriction>
      </xsd:simpleType>
    </xsd:element>
    <xsd:element name="Pre_x002d_work_x0020_4" ma:index="24" nillable="true" ma:displayName="Pre-Work 4" ma:description="Enter in a short statement of actions you want registrants to complete before they attend your session. Some examples: Install SSH, Watch the online video called Cloud and New Stack Technology in DTU , Verify you can use SSH on your laptop. Please include url links if have them." ma:internalName="Pre_x002d_work_x0020_4">
      <xsd:simpleType>
        <xsd:restriction base="dms:Note">
          <xsd:maxLength value="255"/>
        </xsd:restriction>
      </xsd:simpleType>
    </xsd:element>
    <xsd:element name="Pre_x002d_Work_x0020_5" ma:index="25" nillable="true" ma:displayName="Pre-Work 5" ma:description="Enter in a short statement of actions you want registrants to complete before they attend your session. Some examples: Install SSH, Watch the online video called Cloud and New Stack Technology in DTU , Verify you can use SSH on your laptop. Please include url links if have them." ma:internalName="Pre_x002d_Work_x0020_5">
      <xsd:simpleType>
        <xsd:restriction base="dms:Note">
          <xsd:maxLength value="255"/>
        </xsd:restriction>
      </xsd:simpleType>
    </xsd:element>
    <xsd:element name="Pre_x002d_Work_x0020_6" ma:index="26" nillable="true" ma:displayName="Pre-Work 6" ma:description="Enter in a short statement of actions you want registrants to complete before they attend your session. Some examples: Install SSH, Watch the online video called Cloud and New Stack Technology in DTU , Verify you can use SSH on your laptop. Please include url links if have them." ma:internalName="Pre_x002d_Work_x0020_6">
      <xsd:simpleType>
        <xsd:restriction base="dms:Note">
          <xsd:maxLength value="255"/>
        </xsd:restriction>
      </xsd:simpleType>
    </xsd:element>
    <xsd:element name="Pre_x002d_Work_x0020_7" ma:index="27" nillable="true" ma:displayName="Pre-Work 7" ma:description="Enter in a short statement of actions you want registrants to complete before they attend your session. Some examples: Install SSH, Watch the online video called Cloud and New Stack Technology in DTU , Verify you can use SSH on your laptop. Please include url links if have them." ma:internalName="Pre_x002d_Work_x0020_7">
      <xsd:simpleType>
        <xsd:restriction base="dms:Note">
          <xsd:maxLength value="255"/>
        </xsd:restriction>
      </xsd:simpleType>
    </xsd:element>
    <xsd:element name="Favorite_x0020_song_x0020_to_x0020_get_x0020_excited_x0020_for_x0020_HOT_x0020_Day" ma:index="28" nillable="true" ma:displayName="Favorite song to get excited for HOT Day" ma:description="For a little bit of fun  if you want tell me your favorite song to get excited for an event and specifically HOT Day." ma:internalName="Favorite_x0020_song_x0020_to_x0020_get_x0020_excited_x0020_for_x0020_HOT_x0020_Day">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56dcd75-2d10-49a4-8753-bfbf8ca8626f"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56dcd75-2d10-49a4-8753-bfbf8ca8626f">
      <UserInfo>
        <DisplayName>Anderson, Dave (Marketing)</DisplayName>
        <AccountId>14</AccountId>
        <AccountType/>
      </UserInfo>
      <UserInfo>
        <DisplayName>Sims, Josh</DisplayName>
        <AccountId>473</AccountId>
        <AccountType/>
      </UserInfo>
      <UserInfo>
        <DisplayName>Ward, Frances</DisplayName>
        <AccountId>6</AccountId>
        <AccountType/>
      </UserInfo>
    </SharedWithUsers>
    <Pre_x002d_Work_x0020_1 xmlns="e2b52fc9-a90c-4a79-8e52-e7dc43132893">A laptop with an RDP client able to connect to a Dynatrace-provided Windows server running in AWS</Pre_x002d_Work_x0020_1>
    <Perform xmlns="e2b52fc9-a90c-4a79-8e52-e7dc43132893">2019</Perform>
    <Reviewed xmlns="e2b52fc9-a90c-4a79-8e52-e7dc43132893">Yes</Reviewed>
    <Reviewed_x0020_By xmlns="e2b52fc9-a90c-4a79-8e52-e7dc43132893">
      <UserInfo>
        <DisplayName/>
        <AccountId xsi:nil="true"/>
        <AccountType/>
      </UserInfo>
    </Reviewed_x0020_By>
    <Class_x0020_Name xmlns="e2b52fc9-a90c-4a79-8e52-e7dc43132893">Extending Dynatrace through Plugins and APIs</Class_x0020_Name>
    <Pre_x002d_Work_x0020_5 xmlns="e2b52fc9-a90c-4a79-8e52-e7dc43132893" xsi:nil="true"/>
    <Pre_x002d_Work_x0020_2 xmlns="e2b52fc9-a90c-4a79-8e52-e7dc43132893" xsi:nil="true"/>
    <Pre_x002d_work_x0020_4 xmlns="e2b52fc9-a90c-4a79-8e52-e7dc43132893" xsi:nil="true"/>
    <Favorite_x0020_song_x0020_to_x0020_get_x0020_excited_x0020_for_x0020_HOT_x0020_Day xmlns="e2b52fc9-a90c-4a79-8e52-e7dc43132893">Tina Turner - Simply The Best</Favorite_x0020_song_x0020_to_x0020_get_x0020_excited_x0020_for_x0020_HOT_x0020_Day>
    <Optional_x0020_Items_x0020_Requested xmlns="e2b52fc9-a90c-4a79-8e52-e7dc43132893"/>
    <Pre_x002d_Work_x0020_3 xmlns="e2b52fc9-a90c-4a79-8e52-e7dc43132893" xsi:nil="true"/>
    <Pre_x002d_Work_x0020_6 xmlns="e2b52fc9-a90c-4a79-8e52-e7dc43132893" xsi:nil="true"/>
    <Instructor xmlns="e2b52fc9-a90c-4a79-8e52-e7dc43132893">
      <UserInfo>
        <DisplayName>Lundstrom, Michael</DisplayName>
        <AccountId>456</AccountId>
        <AccountType/>
      </UserInfo>
    </Instructor>
    <Session_x0020_Time xmlns="e2b52fc9-a90c-4a79-8e52-e7dc43132893">
      <Value>PM</Value>
    </Session_x0020_Time>
    <Pre_x002d_Work_x0020_7 xmlns="e2b52fc9-a90c-4a79-8e52-e7dc43132893" xsi:nil="true"/>
  </documentManagement>
</p:properties>
</file>

<file path=customXml/itemProps1.xml><?xml version="1.0" encoding="utf-8"?>
<ds:datastoreItem xmlns:ds="http://schemas.openxmlformats.org/officeDocument/2006/customXml" ds:itemID="{5C5F6D71-06FC-4553-9DF9-0446DE651BA3}">
  <ds:schemaRefs>
    <ds:schemaRef ds:uri="556dcd75-2d10-49a4-8753-bfbf8ca8626f"/>
    <ds:schemaRef ds:uri="e2b52fc9-a90c-4a79-8e52-e7dc431328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075389F-D212-4F19-AFAD-C1BB4FFFE93B}">
  <ds:schemaRefs>
    <ds:schemaRef ds:uri="http://schemas.microsoft.com/sharepoint/v3/contenttype/forms"/>
  </ds:schemaRefs>
</ds:datastoreItem>
</file>

<file path=customXml/itemProps3.xml><?xml version="1.0" encoding="utf-8"?>
<ds:datastoreItem xmlns:ds="http://schemas.openxmlformats.org/officeDocument/2006/customXml" ds:itemID="{363305D2-0ECB-44A0-862C-949F259D46BE}">
  <ds:schemaRefs>
    <ds:schemaRef ds:uri="556dcd75-2d10-49a4-8753-bfbf8ca8626f"/>
    <ds:schemaRef ds:uri="e2b52fc9-a90c-4a79-8e52-e7dc431328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BLACK SLIDES_2</Template>
  <Application>Microsoft Office PowerPoint</Application>
  <PresentationFormat>Widescreen</PresentationFormat>
  <Slides>73</Slides>
  <Notes>14</Notes>
  <HiddenSlides>0</HiddenSlides>
  <ScaleCrop>false</ScaleCrop>
  <HeadingPairs>
    <vt:vector size="4" baseType="variant">
      <vt:variant>
        <vt:lpstr>Theme</vt:lpstr>
      </vt:variant>
      <vt:variant>
        <vt:i4>6</vt:i4>
      </vt:variant>
      <vt:variant>
        <vt:lpstr>Slide Titles</vt:lpstr>
      </vt:variant>
      <vt:variant>
        <vt:i4>73</vt:i4>
      </vt:variant>
    </vt:vector>
  </HeadingPairs>
  <TitlesOfParts>
    <vt:vector size="79" baseType="lpstr">
      <vt:lpstr>GRADIENT_SLIDES</vt:lpstr>
      <vt:lpstr>GRADIENT SLIDES_1</vt:lpstr>
      <vt:lpstr>WHITE SLIDES_1</vt:lpstr>
      <vt:lpstr>WHITE SLIDES_2</vt:lpstr>
      <vt:lpstr>1_GRADIENT SLIDES_1</vt:lpstr>
      <vt:lpstr>1_WHITE SLIDES_2</vt:lpstr>
      <vt:lpstr>Extending Dynatrace AI through Plugins and APIs</vt:lpstr>
      <vt:lpstr>The 90s</vt:lpstr>
      <vt:lpstr>2019 Databases</vt:lpstr>
      <vt:lpstr> Number of technologies has grown rapidly  </vt:lpstr>
      <vt:lpstr>The ActiveGate plugins framework architecture </vt:lpstr>
      <vt:lpstr>Data gathered by plugins is integrated and analyzed by the AI</vt:lpstr>
      <vt:lpstr>AI 2.0 detects root-causes in plugin metrics  without thresholds</vt:lpstr>
      <vt:lpstr>Metrics, events, properties and more</vt:lpstr>
      <vt:lpstr>We use plugins to extend OOTB Dynatrace support</vt:lpstr>
      <vt:lpstr> Available options</vt:lpstr>
      <vt:lpstr>JMX/PMI and OneAgent plugins</vt:lpstr>
      <vt:lpstr> ActiveGate plugins or API</vt:lpstr>
      <vt:lpstr>Feed Davis our AI </vt:lpstr>
      <vt:lpstr>Set up environment</vt:lpstr>
      <vt:lpstr>Environment - Dynatrace OneAgent and SDK</vt:lpstr>
      <vt:lpstr>OneAgent Plugin</vt:lpstr>
      <vt:lpstr>OneAgent Plugin – plugin.json</vt:lpstr>
      <vt:lpstr>OneAgent Plugin – Python code</vt:lpstr>
      <vt:lpstr>OneAgent Plugin – Demo plugin</vt:lpstr>
      <vt:lpstr>OneAgent Plugin – Build and deploy plugin</vt:lpstr>
      <vt:lpstr>OneAgent Plugin – Validate custom metrics</vt:lpstr>
      <vt:lpstr>OneAgent Plugin – Custom metrics as root cause</vt:lpstr>
      <vt:lpstr>OneAgent Plugin – AI 1.0</vt:lpstr>
      <vt:lpstr>OneAgent Plugin – AI 2.0</vt:lpstr>
      <vt:lpstr>OneAgent Plugin – Simulator</vt:lpstr>
      <vt:lpstr>ActiveGate Plugin</vt:lpstr>
      <vt:lpstr>Install an ActiveGate</vt:lpstr>
      <vt:lpstr>Install an ActiveGate</vt:lpstr>
      <vt:lpstr>Install an ActiveGate</vt:lpstr>
      <vt:lpstr>Install an ActiveGate</vt:lpstr>
      <vt:lpstr>Install the Plugin Module</vt:lpstr>
      <vt:lpstr>Install the Plugin Module</vt:lpstr>
      <vt:lpstr>Install the Plugin Module</vt:lpstr>
      <vt:lpstr>Install the Plugin Module</vt:lpstr>
      <vt:lpstr>Validate the Installation</vt:lpstr>
      <vt:lpstr>OneAgent Plugins</vt:lpstr>
      <vt:lpstr>OneAgent Plugins</vt:lpstr>
      <vt:lpstr>ActiveGate Plugins</vt:lpstr>
      <vt:lpstr>ActiveGate Plugins</vt:lpstr>
      <vt:lpstr>ActiveGate Plugin Metadata</vt:lpstr>
      <vt:lpstr>ActiveGate Plugin Metadata</vt:lpstr>
      <vt:lpstr>ActiveGate Plugin Metadata</vt:lpstr>
      <vt:lpstr>ActiveGate Plugin Metadata</vt:lpstr>
      <vt:lpstr>ActiveGate Plugin – Scheduling the Plugin</vt:lpstr>
      <vt:lpstr>ActiveGate Plugin – Custom Devices</vt:lpstr>
      <vt:lpstr>ActiveGate Plugin – Custom Metrics</vt:lpstr>
      <vt:lpstr>ActiveGate Plugin – Service Flow</vt:lpstr>
      <vt:lpstr>ActiveGate Plugin – Service Flow</vt:lpstr>
      <vt:lpstr>API</vt:lpstr>
      <vt:lpstr>API</vt:lpstr>
      <vt:lpstr>Plugins vs API</vt:lpstr>
      <vt:lpstr>Plugins vs API</vt:lpstr>
      <vt:lpstr>Plugins vs API</vt:lpstr>
      <vt:lpstr>Plugins vs API</vt:lpstr>
      <vt:lpstr>Plugins vs API</vt:lpstr>
      <vt:lpstr>API Explorer</vt:lpstr>
      <vt:lpstr>API Explorer</vt:lpstr>
      <vt:lpstr>API Explorer</vt:lpstr>
      <vt:lpstr>API Explorer</vt:lpstr>
      <vt:lpstr>API Explorer</vt:lpstr>
      <vt:lpstr>Metric Registration</vt:lpstr>
      <vt:lpstr>Metric Registration</vt:lpstr>
      <vt:lpstr>Publishing Timeseries for a Custom Device</vt:lpstr>
      <vt:lpstr>Publishing Timeseries for a Custom Device</vt:lpstr>
      <vt:lpstr>Publishing Timeseries for a Custom Device</vt:lpstr>
      <vt:lpstr>Publishing Timeseries for a Custom Device</vt:lpstr>
      <vt:lpstr>Custom Devices pushed in via API</vt:lpstr>
      <vt:lpstr>Thresholds for Custom Metrics</vt:lpstr>
      <vt:lpstr>Thresholds for Custom Metrics</vt:lpstr>
      <vt:lpstr>Best practices – Python plugins</vt:lpstr>
      <vt:lpstr>Best practices – When do I use what?</vt:lpstr>
      <vt:lpstr>Roadmap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Extending Dynatrace AI through Plugins and APIs</dc:title>
  <dc:creator>Palms, Nina</dc:creator>
  <cp:revision>2</cp:revision>
  <dcterms:created xsi:type="dcterms:W3CDTF">2018-11-01T17:06:21Z</dcterms:created>
  <dcterms:modified xsi:type="dcterms:W3CDTF">2019-01-28T18:06:05Z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0x0101007FBCE86D99444F4D91C0E793055B85DC</vt:lpwstr>
  </property>
  <property fmtid="{D5CDD505-2E9C-101B-9397-08002B2CF9AE}" pid="3" name="AuthorIds_UIVersion_10240">
    <vt:lpwstr>2517</vt:lpwstr>
  </property>
</Properties>
</file>